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4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9" r:id="rId3"/>
    <p:sldId id="274" r:id="rId4"/>
    <p:sldId id="258" r:id="rId5"/>
    <p:sldId id="275" r:id="rId6"/>
    <p:sldId id="270" r:id="rId7"/>
    <p:sldId id="276" r:id="rId8"/>
    <p:sldId id="260" r:id="rId9"/>
    <p:sldId id="277" r:id="rId10"/>
    <p:sldId id="264" r:id="rId11"/>
    <p:sldId id="278" r:id="rId12"/>
    <p:sldId id="261" r:id="rId13"/>
    <p:sldId id="279" r:id="rId14"/>
    <p:sldId id="262" r:id="rId15"/>
    <p:sldId id="283" r:id="rId16"/>
    <p:sldId id="263" r:id="rId17"/>
    <p:sldId id="271" r:id="rId18"/>
    <p:sldId id="280" r:id="rId19"/>
    <p:sldId id="269" r:id="rId20"/>
    <p:sldId id="272" r:id="rId21"/>
    <p:sldId id="281" r:id="rId22"/>
    <p:sldId id="273" r:id="rId23"/>
    <p:sldId id="28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6501"/>
    <a:srgbClr val="DFA76D"/>
    <a:srgbClr val="543107"/>
    <a:srgbClr val="FF0000"/>
    <a:srgbClr val="0070C0"/>
    <a:srgbClr val="41AE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92"/>
    <p:restoredTop sz="94671"/>
  </p:normalViewPr>
  <p:slideViewPr>
    <p:cSldViewPr snapToGrid="0" snapToObjects="1">
      <p:cViewPr>
        <p:scale>
          <a:sx n="97" d="100"/>
          <a:sy n="97" d="100"/>
        </p:scale>
        <p:origin x="888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F65BE-2985-F640-A8B8-25A0C8A49D19}" type="datetimeFigureOut">
              <a:rPr lang="en-US" smtClean="0"/>
              <a:t>8/13/19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493D6-7CDF-8446-A94A-6F2544E57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975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80FBB2-BB51-534F-BD4D-87FFB3AF7043}" type="datetimeFigureOut">
              <a:rPr lang="en-US" smtClean="0"/>
              <a:t>8/13/19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D4014-8D9E-F546-914A-0FD260610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45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06F64-7B21-4197-98AF-4DDBF0EF2DC7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526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C7C9F-D344-7947-97C5-17F013248490}" type="datetime1">
              <a:rPr lang="en-US" smtClean="0"/>
              <a:t>8/13/19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of Agriculture Curriculum for Teaching Sustainability,  Copyright 2017, Craig Kohn, Michigan State University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C7E3-20D3-E941-8891-E18CCABFD6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42095-F0E2-434C-BB9B-71BE1B6F6BFF}" type="datetime1">
              <a:rPr lang="en-US" smtClean="0"/>
              <a:t>8/13/19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of Agriculture Curriculum for Teaching Sustainability,  Copyright 2017, Craig Kohn, Michigan State University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C7E3-20D3-E941-8891-E18CCABFD6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64DA-DDB6-B846-892D-908A57E139D7}" type="datetime1">
              <a:rPr lang="en-US" smtClean="0"/>
              <a:t>8/13/19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of Agriculture Curriculum for Teaching Sustainability,  Copyright 2017, Craig Kohn, Michigan State University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C7E3-20D3-E941-8891-E18CCABFD6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EDD96-7A24-1143-95F1-BD788A2E821E}" type="datetime1">
              <a:rPr lang="en-US" smtClean="0"/>
              <a:t>8/13/19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of Agriculture Curriculum for Teaching Sustainability,  Copyright 2017, Craig Kohn, Michigan State University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C7E3-20D3-E941-8891-E18CCABFD6E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4B04A-7BE3-4042-9725-DD4B9F0C1A0D}" type="datetime1">
              <a:rPr lang="en-US" smtClean="0"/>
              <a:t>8/13/19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of Agriculture Curriculum for Teaching Sustainability,  Copyright 2017, Craig Kohn, Michigan State University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C7E3-20D3-E941-8891-E18CCABFD6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8DB85-6B11-2D42-849A-7F090ED45836}" type="datetime1">
              <a:rPr lang="en-US" smtClean="0"/>
              <a:t>8/13/19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of Agriculture Curriculum for Teaching Sustainability,  Copyright 2017, Craig Kohn, Michigan State University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C7E3-20D3-E941-8891-E18CCABFD6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87434-3539-2D4F-87A9-02A43C1BB7A2}" type="datetime1">
              <a:rPr lang="en-US" smtClean="0"/>
              <a:t>8/13/19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of Agriculture Curriculum for Teaching Sustainability,  Copyright 2017, Craig Kohn, Michigan State University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C7E3-20D3-E941-8891-E18CCABFD6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8AE4C-1181-A741-B93D-1173BE05FC6B}" type="datetime1">
              <a:rPr lang="en-US" smtClean="0"/>
              <a:t>8/13/19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of Agriculture Curriculum for Teaching Sustainability,  Copyright 2017, Craig Kohn, Michigan State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C7E3-20D3-E941-8891-E18CCABFD6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CB13A-D183-2249-9081-6AA295E0673E}" type="datetime1">
              <a:rPr lang="en-US" smtClean="0"/>
              <a:t>8/13/19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of Agriculture Curriculum for Teaching Sustainability,  Copyright 2017, Craig Kohn, Michigan State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C7E3-20D3-E941-8891-E18CCABFD6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267151"/>
            <a:ext cx="10134600" cy="8921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43025"/>
            <a:ext cx="10947400" cy="5125244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  <a:lvl2pPr>
              <a:defRPr sz="4000">
                <a:solidFill>
                  <a:schemeClr val="bg1"/>
                </a:solidFill>
              </a:defRPr>
            </a:lvl2pPr>
            <a:lvl3pPr>
              <a:defRPr sz="3600" i="1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185738" y="142875"/>
            <a:ext cx="127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D83A264-F0C6-1644-8568-B61CCC81711C}" type="slidenum">
              <a:rPr lang="en-US" smtClean="0">
                <a:solidFill>
                  <a:schemeClr val="bg1"/>
                </a:solidFill>
              </a:rPr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33242" y="6661151"/>
            <a:ext cx="10095983" cy="129117"/>
          </a:xfrm>
        </p:spPr>
        <p:txBody>
          <a:bodyPr/>
          <a:lstStyle>
            <a:lvl1pPr>
              <a:defRPr i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Future of Agriculture Curriculum for Teaching Sustainability,  Copyright 2018, Craig Kohn, Michigan State University</a:t>
            </a:r>
            <a:endParaRPr lang="en-US" dirty="0"/>
          </a:p>
        </p:txBody>
      </p:sp>
      <p:pic>
        <p:nvPicPr>
          <p:cNvPr id="7" name="Picture 6"/>
          <p:cNvPicPr/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4" r="23195" b="21236"/>
          <a:stretch/>
        </p:blipFill>
        <p:spPr>
          <a:xfrm>
            <a:off x="10815521" y="93016"/>
            <a:ext cx="1487276" cy="5803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8F4EA-17AD-5841-9EE7-525E252B873D}" type="datetime1">
              <a:rPr lang="en-US" smtClean="0"/>
              <a:t>8/13/19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of Agriculture Curriculum for Teaching Sustainability,  Copyright 2017, Craig Kohn, Michigan State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C7E3-20D3-E941-8891-E18CCABFD6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8B246-30E8-AE4D-A7B9-01C2D8D72C80}" type="datetime1">
              <a:rPr lang="en-US" smtClean="0"/>
              <a:t>8/13/19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of Agriculture Curriculum for Teaching Sustainability,  Copyright 2017, Craig Kohn, Michigan State University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C7E3-20D3-E941-8891-E18CCABFD6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84531-BAE8-1B46-ABFC-3742E1CC9343}" type="datetime1">
              <a:rPr lang="en-US" smtClean="0"/>
              <a:t>8/13/19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of Agriculture Curriculum for Teaching Sustainability,  Copyright 2017, Craig Kohn, Michigan State University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C7E3-20D3-E941-8891-E18CCABFD6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B19F2-7DCD-464C-87DC-9909781044A2}" type="datetime1">
              <a:rPr lang="en-US" smtClean="0"/>
              <a:t>8/13/19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of Agriculture Curriculum for Teaching Sustainability,  Copyright 2017, Craig Kohn, Michigan State University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C7E3-20D3-E941-8891-E18CCABFD6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A7F3C-2A08-034E-A1F2-49A9353E2AA2}" type="datetime1">
              <a:rPr lang="en-US" smtClean="0"/>
              <a:t>8/13/19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of Agriculture Curriculum for Teaching Sustainability,  Copyright 2017, Craig Kohn, Michigan State University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C7E3-20D3-E941-8891-E18CCABFD6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8C780-3CE1-174C-88EF-EA4EC1D0CDD3}" type="datetime1">
              <a:rPr lang="en-US" smtClean="0"/>
              <a:t>8/13/19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of Agriculture Curriculum for Teaching Sustainability,  Copyright 2017, Craig Kohn, Michigan State University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C7E3-20D3-E941-8891-E18CCABFD6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E1324-2DC6-CA4C-9B30-131952BB1FEF}" type="datetime1">
              <a:rPr lang="en-US" smtClean="0"/>
              <a:t>8/13/19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Future of Agriculture Curriculum for Teaching Sustainability,  Copyright 2017, Craig Kohn, Michigan State University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C7E3-20D3-E941-8891-E18CCABFD6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4000">
              <a:schemeClr val="accent1">
                <a:lumMod val="0"/>
                <a:lumOff val="100000"/>
                <a:alpha val="0"/>
              </a:schemeClr>
            </a:gs>
            <a:gs pos="77000">
              <a:srgbClr val="D3EEF4"/>
            </a:gs>
            <a:gs pos="93000">
              <a:schemeClr val="tx2">
                <a:lumMod val="60000"/>
                <a:lumOff val="40000"/>
              </a:schemeClr>
            </a:gs>
          </a:gsLst>
          <a:path path="circle">
            <a:fillToRect l="100000" t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708687BD-CC5E-9249-9B06-7378ADA86D8B}" type="datetime1">
              <a:rPr lang="en-US" smtClean="0"/>
              <a:pPr/>
              <a:t>8/13/19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Future of Agriculture Curriculum for Teaching Sustainability,  Copyright 2017, Craig Kohn, Michigan State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Page </a:t>
            </a:r>
            <a:fld id="{2429851F-7F93-3D4F-BD39-97E8AC0DC2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Animal_mitochondrion_diagram_unlabelled.svg" TargetMode="External"/><Relationship Id="rId4" Type="http://schemas.openxmlformats.org/officeDocument/2006/relationships/image" Target="../media/image11.tiff"/><Relationship Id="rId5" Type="http://schemas.openxmlformats.org/officeDocument/2006/relationships/image" Target="../media/image12.tiff"/><Relationship Id="rId6" Type="http://schemas.openxmlformats.org/officeDocument/2006/relationships/image" Target="../media/image13.tiff"/><Relationship Id="rId7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site/carcellanalogy20156/home/plant-cell/chloroplast" TargetMode="External"/><Relationship Id="rId4" Type="http://schemas.openxmlformats.org/officeDocument/2006/relationships/image" Target="../media/image16.tiff"/><Relationship Id="rId5" Type="http://schemas.openxmlformats.org/officeDocument/2006/relationships/image" Target="../media/image9.tiff"/><Relationship Id="rId6" Type="http://schemas.openxmlformats.org/officeDocument/2006/relationships/hyperlink" Target="https://commons.wikimedia.org/wiki/File:Animal_mitochondrion_diagram_unlabelled.svg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Animal_mitochondrion_diagram_unlabelled.svg" TargetMode="External"/><Relationship Id="rId4" Type="http://schemas.openxmlformats.org/officeDocument/2006/relationships/image" Target="../media/image15.tiff"/><Relationship Id="rId5" Type="http://schemas.openxmlformats.org/officeDocument/2006/relationships/hyperlink" Target="https://sites.google.com/site/carcellanalogy20156/home/plant-cell/chloroplast" TargetMode="External"/><Relationship Id="rId6" Type="http://schemas.openxmlformats.org/officeDocument/2006/relationships/image" Target="../media/image18.tiff"/><Relationship Id="rId7" Type="http://schemas.openxmlformats.org/officeDocument/2006/relationships/hyperlink" Target="http://www.seos-project.eu/modules/marinepollution/marinepollution-c03-s05-p01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jpeg"/><Relationship Id="rId5" Type="http://schemas.openxmlformats.org/officeDocument/2006/relationships/image" Target="../media/image21.gif"/><Relationship Id="rId6" Type="http://schemas.openxmlformats.org/officeDocument/2006/relationships/hyperlink" Target="http://www.oogazone.com/2017/best-campfire-vector-graphics-file-free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Relationship Id="rId3" Type="http://schemas.openxmlformats.org/officeDocument/2006/relationships/hyperlink" Target="http://www.hippoch.com/uploads/1/5/9/8/15988944/844906_orig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reellifescience.com/2014/09/23/exploring-the-cell-by-dr-jessica-hayes/" TargetMode="External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faculty.southwest.tn.edu/rburkett/gb1-osmosis.htm" TargetMode="External"/><Relationship Id="rId4" Type="http://schemas.openxmlformats.org/officeDocument/2006/relationships/hyperlink" Target="https://commons.wikimedia.org/wiki/File:Asparagine.png" TargetMode="External"/><Relationship Id="rId5" Type="http://schemas.openxmlformats.org/officeDocument/2006/relationships/image" Target="../media/image7.tiff"/><Relationship Id="rId6" Type="http://schemas.openxmlformats.org/officeDocument/2006/relationships/image" Target="../media/image8.tiff"/><Relationship Id="rId7" Type="http://schemas.openxmlformats.org/officeDocument/2006/relationships/hyperlink" Target="https://socratic.org/questions/differences-between-alpha-helix-and-beta-pleated-sheet-structures-of-proteins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Animal_mitochondrion_diagram_unlabelled.svg" TargetMode="External"/><Relationship Id="rId4" Type="http://schemas.openxmlformats.org/officeDocument/2006/relationships/image" Target="../media/image10.tiff"/><Relationship Id="rId5" Type="http://schemas.openxmlformats.org/officeDocument/2006/relationships/hyperlink" Target="http://www.how-to-draw-cartoons-online.com/cartoon-cell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471333"/>
            <a:ext cx="9144000" cy="263418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Cell Biology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50920" y="1366659"/>
            <a:ext cx="9144000" cy="75402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By C. Kohn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Michigan State University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C7E3-20D3-E941-8891-E18CCABFD6EA}" type="slidenum">
              <a:rPr lang="en-US" smtClean="0"/>
              <a:t>1</a:t>
            </a:fld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500" y="365222"/>
            <a:ext cx="3522027" cy="87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92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Hexagon 40"/>
          <p:cNvSpPr/>
          <p:nvPr/>
        </p:nvSpPr>
        <p:spPr>
          <a:xfrm>
            <a:off x="9683853" y="786063"/>
            <a:ext cx="1187116" cy="786063"/>
          </a:xfrm>
          <a:prstGeom prst="hexag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7-Point Star 39"/>
          <p:cNvSpPr/>
          <p:nvPr/>
        </p:nvSpPr>
        <p:spPr>
          <a:xfrm>
            <a:off x="10892589" y="1338468"/>
            <a:ext cx="1299411" cy="994611"/>
          </a:xfrm>
          <a:prstGeom prst="star7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Cellular Respiration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505" y="1267325"/>
            <a:ext cx="5582652" cy="540949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Cellular respiration</a:t>
            </a:r>
            <a:r>
              <a:rPr lang="en-US" dirty="0"/>
              <a:t> </a:t>
            </a:r>
            <a:r>
              <a:rPr lang="en-US" dirty="0" smtClean="0"/>
              <a:t>occurs in the mitochondria. </a:t>
            </a:r>
          </a:p>
          <a:p>
            <a:pPr lvl="1"/>
            <a:r>
              <a:rPr lang="en-US" dirty="0" smtClean="0"/>
              <a:t>The mitochondria absorbs a glucose molecule and six oxygen molecules. </a:t>
            </a:r>
          </a:p>
          <a:p>
            <a:pPr lvl="1"/>
            <a:r>
              <a:rPr lang="en-US" dirty="0" smtClean="0"/>
              <a:t>The atoms of these molecules are rearranged to form six carbon dioxide and six water molecules. </a:t>
            </a:r>
            <a:br>
              <a:rPr lang="en-US" dirty="0" smtClean="0"/>
            </a:br>
            <a:endParaRPr lang="en-US" sz="1900" dirty="0" smtClean="0"/>
          </a:p>
          <a:p>
            <a:r>
              <a:rPr lang="en-US" dirty="0"/>
              <a:t>T</a:t>
            </a:r>
            <a:r>
              <a:rPr lang="en-US" dirty="0" smtClean="0"/>
              <a:t>he CO2 and H2O molecules give off large amounts of energy when they are formed. </a:t>
            </a:r>
          </a:p>
          <a:p>
            <a:pPr lvl="1"/>
            <a:r>
              <a:rPr lang="en-US" dirty="0" smtClean="0"/>
              <a:t>This energy is stored in ATP.</a:t>
            </a:r>
          </a:p>
          <a:p>
            <a:r>
              <a:rPr lang="en-US" dirty="0" smtClean="0"/>
              <a:t>The primary purpose of respiration is to charge ATP molecules. </a:t>
            </a:r>
          </a:p>
          <a:p>
            <a:pPr lvl="1"/>
            <a:r>
              <a:rPr lang="en-US" dirty="0" smtClean="0"/>
              <a:t>The </a:t>
            </a:r>
            <a:r>
              <a:rPr lang="en-US" dirty="0" smtClean="0"/>
              <a:t>chemical energy stored in the bonds of ATP can directly power the cell’s </a:t>
            </a:r>
            <a:r>
              <a:rPr lang="en-US" dirty="0" smtClean="0"/>
              <a:t>activities.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10648">
            <a:off x="5777318" y="2192169"/>
            <a:ext cx="6067938" cy="38761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6200000">
            <a:off x="10794495" y="4722552"/>
            <a:ext cx="244993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i="1" dirty="0" smtClean="0">
                <a:solidFill>
                  <a:srgbClr val="7D7D7D"/>
                </a:solidFill>
                <a:latin typeface="Roboto" charset="0"/>
                <a:hlinkClick r:id="rId3"/>
              </a:rPr>
              <a:t>Source: commons.wikimedia.org</a:t>
            </a:r>
            <a:endParaRPr lang="en-US" sz="800" i="1" dirty="0"/>
          </a:p>
        </p:txBody>
      </p:sp>
      <p:sp>
        <p:nvSpPr>
          <p:cNvPr id="7" name="Rectangle 6"/>
          <p:cNvSpPr/>
          <p:nvPr/>
        </p:nvSpPr>
        <p:spPr>
          <a:xfrm>
            <a:off x="8487754" y="6011143"/>
            <a:ext cx="1204690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b="1" u="sng" dirty="0" smtClean="0"/>
              <a:t>Carbon</a:t>
            </a:r>
            <a:br>
              <a:rPr lang="en-US" sz="2400" b="1" u="sng" dirty="0" smtClean="0"/>
            </a:br>
            <a:r>
              <a:rPr lang="en-US" sz="2400" b="1" u="sng" dirty="0" smtClean="0"/>
              <a:t>Dioxide</a:t>
            </a:r>
            <a:endParaRPr lang="en-US" sz="2400" b="1" u="sng" dirty="0"/>
          </a:p>
        </p:txBody>
      </p:sp>
      <p:sp>
        <p:nvSpPr>
          <p:cNvPr id="8" name="Right Arrow 7"/>
          <p:cNvSpPr/>
          <p:nvPr/>
        </p:nvSpPr>
        <p:spPr>
          <a:xfrm rot="3570505">
            <a:off x="8416481" y="3131404"/>
            <a:ext cx="1005529" cy="490959"/>
          </a:xfrm>
          <a:prstGeom prst="rightArrow">
            <a:avLst/>
          </a:prstGeom>
          <a:solidFill>
            <a:srgbClr val="FFFFFF"/>
          </a:solidFill>
          <a:ln w="381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671690" y="941655"/>
            <a:ext cx="124745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i="1" dirty="0" smtClean="0"/>
              <a:t>Uncharged </a:t>
            </a:r>
            <a:br>
              <a:rPr lang="en-US" i="1" dirty="0" smtClean="0"/>
            </a:br>
            <a:r>
              <a:rPr lang="en-US" i="1" dirty="0" smtClean="0"/>
              <a:t>ATP</a:t>
            </a:r>
            <a:endParaRPr lang="en-US" i="1" dirty="0"/>
          </a:p>
        </p:txBody>
      </p:sp>
      <p:sp>
        <p:nvSpPr>
          <p:cNvPr id="10" name="Circular Arrow 9"/>
          <p:cNvSpPr/>
          <p:nvPr/>
        </p:nvSpPr>
        <p:spPr>
          <a:xfrm rot="10800000" flipH="1">
            <a:off x="10441348" y="1292355"/>
            <a:ext cx="702787" cy="1518999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6538007"/>
              <a:gd name="adj5" fmla="val 1068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b="16715"/>
          <a:stretch/>
        </p:blipFill>
        <p:spPr>
          <a:xfrm>
            <a:off x="7368209" y="1216761"/>
            <a:ext cx="2156884" cy="13981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t="29211" b="26579"/>
          <a:stretch/>
        </p:blipFill>
        <p:spPr>
          <a:xfrm>
            <a:off x="6686420" y="2853917"/>
            <a:ext cx="604718" cy="1542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t="29211" b="26579"/>
          <a:stretch/>
        </p:blipFill>
        <p:spPr>
          <a:xfrm>
            <a:off x="6758609" y="1979622"/>
            <a:ext cx="604718" cy="1542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t="29211" b="26579"/>
          <a:stretch/>
        </p:blipFill>
        <p:spPr>
          <a:xfrm>
            <a:off x="6630273" y="2332548"/>
            <a:ext cx="604718" cy="1542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t="29211" b="26579"/>
          <a:stretch/>
        </p:blipFill>
        <p:spPr>
          <a:xfrm>
            <a:off x="7031327" y="2557137"/>
            <a:ext cx="604718" cy="1542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t="29211" b="26579"/>
          <a:stretch/>
        </p:blipFill>
        <p:spPr>
          <a:xfrm>
            <a:off x="6309432" y="2589222"/>
            <a:ext cx="604718" cy="1542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t="29211" b="26579"/>
          <a:stretch/>
        </p:blipFill>
        <p:spPr>
          <a:xfrm>
            <a:off x="7273352" y="2827761"/>
            <a:ext cx="604718" cy="154240"/>
          </a:xfrm>
          <a:prstGeom prst="rect">
            <a:avLst/>
          </a:prstGeom>
        </p:spPr>
      </p:pic>
      <p:sp>
        <p:nvSpPr>
          <p:cNvPr id="20" name="Right Arrow 19"/>
          <p:cNvSpPr/>
          <p:nvPr/>
        </p:nvSpPr>
        <p:spPr>
          <a:xfrm rot="3352358">
            <a:off x="7558228" y="3524433"/>
            <a:ext cx="1005529" cy="490959"/>
          </a:xfrm>
          <a:prstGeom prst="rightArrow">
            <a:avLst/>
          </a:prstGeom>
          <a:solidFill>
            <a:srgbClr val="FFFFFF"/>
          </a:solidFill>
          <a:ln w="381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812459" y="3147446"/>
            <a:ext cx="1228221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r"/>
            <a:r>
              <a:rPr lang="en-US" sz="2400" b="1" u="sng" dirty="0" smtClean="0"/>
              <a:t>Oxygen</a:t>
            </a:r>
            <a:endParaRPr lang="en-US" sz="2400" b="1" u="sng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5198" y="5495504"/>
            <a:ext cx="905023" cy="3882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0123" y="5840409"/>
            <a:ext cx="905023" cy="38825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26377" y="6277239"/>
            <a:ext cx="905023" cy="38825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2420" y="4701420"/>
            <a:ext cx="905023" cy="38825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4645" y="6164945"/>
            <a:ext cx="905023" cy="38825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2609" y="5800857"/>
            <a:ext cx="905023" cy="38825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12765" y="5955353"/>
            <a:ext cx="646661" cy="31955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98467" y="6240275"/>
            <a:ext cx="646661" cy="3195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3797" y="6538449"/>
            <a:ext cx="646661" cy="31955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35340" y="6111241"/>
            <a:ext cx="646661" cy="31955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43620" y="6379423"/>
            <a:ext cx="646661" cy="31955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76663" y="6538449"/>
            <a:ext cx="646661" cy="319551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10761102" y="5136848"/>
            <a:ext cx="1005403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2400" b="1" u="sng" dirty="0" smtClean="0"/>
              <a:t>Water</a:t>
            </a:r>
            <a:endParaRPr lang="en-US" sz="2400" b="1" u="sng" dirty="0"/>
          </a:p>
        </p:txBody>
      </p:sp>
      <p:sp>
        <p:nvSpPr>
          <p:cNvPr id="39" name="Rectangle 38"/>
          <p:cNvSpPr/>
          <p:nvPr/>
        </p:nvSpPr>
        <p:spPr>
          <a:xfrm>
            <a:off x="11051847" y="1582293"/>
            <a:ext cx="101181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i="1" dirty="0" smtClean="0"/>
              <a:t>Charged </a:t>
            </a:r>
            <a:br>
              <a:rPr lang="en-US" i="1" dirty="0" smtClean="0"/>
            </a:br>
            <a:r>
              <a:rPr lang="en-US" i="1" dirty="0" smtClean="0"/>
              <a:t>ATP</a:t>
            </a:r>
            <a:endParaRPr lang="en-US" i="1" dirty="0"/>
          </a:p>
        </p:txBody>
      </p:sp>
      <p:sp>
        <p:nvSpPr>
          <p:cNvPr id="42" name="Rectangle 41"/>
          <p:cNvSpPr/>
          <p:nvPr/>
        </p:nvSpPr>
        <p:spPr>
          <a:xfrm>
            <a:off x="8086203" y="2642118"/>
            <a:ext cx="1229825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r"/>
            <a:r>
              <a:rPr lang="en-US" sz="2400" b="1" u="sng" dirty="0" smtClean="0"/>
              <a:t>Glucose</a:t>
            </a:r>
            <a:endParaRPr lang="en-US" sz="2400" b="1" u="sng" dirty="0"/>
          </a:p>
        </p:txBody>
      </p:sp>
      <p:sp>
        <p:nvSpPr>
          <p:cNvPr id="35" name="Right Arrow 34"/>
          <p:cNvSpPr/>
          <p:nvPr/>
        </p:nvSpPr>
        <p:spPr>
          <a:xfrm rot="4546683">
            <a:off x="8456586" y="5289065"/>
            <a:ext cx="1005529" cy="490959"/>
          </a:xfrm>
          <a:prstGeom prst="rightArrow">
            <a:avLst/>
          </a:prstGeom>
          <a:solidFill>
            <a:srgbClr val="FFFFFF"/>
          </a:solidFill>
          <a:ln w="381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/>
          <p:cNvSpPr/>
          <p:nvPr/>
        </p:nvSpPr>
        <p:spPr>
          <a:xfrm rot="2331267">
            <a:off x="9892354" y="4735612"/>
            <a:ext cx="1005529" cy="490959"/>
          </a:xfrm>
          <a:prstGeom prst="rightArrow">
            <a:avLst/>
          </a:prstGeom>
          <a:solidFill>
            <a:srgbClr val="FFFFFF"/>
          </a:solidFill>
          <a:ln w="381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Diagonal Stripe 42"/>
          <p:cNvSpPr/>
          <p:nvPr/>
        </p:nvSpPr>
        <p:spPr>
          <a:xfrm rot="20274123">
            <a:off x="10536403" y="2583995"/>
            <a:ext cx="463826" cy="428988"/>
          </a:xfrm>
          <a:prstGeom prst="diagStripe">
            <a:avLst>
              <a:gd name="adj" fmla="val 37439"/>
            </a:avLst>
          </a:prstGeom>
          <a:solidFill>
            <a:srgbClr val="DFA7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40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 Questions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5874"/>
            <a:ext cx="9747142" cy="4992395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Summarize how cellular respiration occurs in the mitochondria. </a:t>
            </a:r>
            <a:endParaRPr lang="en-US" dirty="0" smtClean="0"/>
          </a:p>
          <a:p>
            <a:pPr lvl="1"/>
            <a:r>
              <a:rPr lang="en-US" dirty="0" smtClean="0"/>
              <a:t>What </a:t>
            </a:r>
            <a:r>
              <a:rPr lang="en-US" dirty="0"/>
              <a:t>goes into the mitochondria and what comes out during cellular respiration? </a:t>
            </a:r>
            <a:endParaRPr lang="en-US" dirty="0" smtClean="0"/>
          </a:p>
          <a:p>
            <a:pPr lvl="1"/>
            <a:r>
              <a:rPr lang="en-US" dirty="0" smtClean="0"/>
              <a:t>What </a:t>
            </a:r>
            <a:r>
              <a:rPr lang="en-US" dirty="0"/>
              <a:t>is the overall purpose of cellular respiration?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77040" y="2018652"/>
            <a:ext cx="3254728" cy="434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9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Chloroplasts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505" y="1343025"/>
            <a:ext cx="7668127" cy="512524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Plant cells are unique in that they have an additional organelle called the chloroplast. </a:t>
            </a:r>
          </a:p>
          <a:p>
            <a:pPr lvl="1"/>
            <a:r>
              <a:rPr lang="en-US" dirty="0" smtClean="0"/>
              <a:t>The </a:t>
            </a:r>
            <a:r>
              <a:rPr lang="en-US" u="sng" dirty="0" smtClean="0"/>
              <a:t>chloroplast</a:t>
            </a:r>
            <a:r>
              <a:rPr lang="en-US" dirty="0" smtClean="0"/>
              <a:t> is the organelle that can </a:t>
            </a:r>
            <a:r>
              <a:rPr lang="en-US" dirty="0" smtClean="0"/>
              <a:t>rearrange CO2 </a:t>
            </a:r>
            <a:r>
              <a:rPr lang="en-US" dirty="0" smtClean="0"/>
              <a:t>and H2O molecules into </a:t>
            </a:r>
            <a:br>
              <a:rPr lang="en-US" dirty="0" smtClean="0"/>
            </a:br>
            <a:r>
              <a:rPr lang="en-US" dirty="0" smtClean="0"/>
              <a:t>glucose sugar and O2 molecules during photosynthesis.</a:t>
            </a:r>
          </a:p>
          <a:p>
            <a:pPr lvl="1"/>
            <a:r>
              <a:rPr lang="en-US" dirty="0" smtClean="0"/>
              <a:t>The chloroplast is able to absorb light energy and convert it into the chemical bond energy of a glucose molecule. </a:t>
            </a:r>
            <a:br>
              <a:rPr lang="en-US" dirty="0" smtClean="0"/>
            </a:br>
            <a:endParaRPr lang="en-US" sz="1900" dirty="0" smtClean="0"/>
          </a:p>
          <a:p>
            <a:r>
              <a:rPr lang="en-US" dirty="0" smtClean="0"/>
              <a:t>A plant cell’s chloroplasts produce glucose sugar for its own needs. </a:t>
            </a:r>
          </a:p>
          <a:p>
            <a:pPr lvl="1"/>
            <a:r>
              <a:rPr lang="en-US" dirty="0" smtClean="0"/>
              <a:t>A plant cell can send glucose directly to its mitochondria to be used for </a:t>
            </a:r>
            <a:r>
              <a:rPr lang="en-US" dirty="0" smtClean="0"/>
              <a:t>cellular energy </a:t>
            </a:r>
            <a:r>
              <a:rPr lang="en-US" dirty="0" smtClean="0"/>
              <a:t>(converting glucose and oxygen back </a:t>
            </a:r>
            <a:br>
              <a:rPr lang="en-US" dirty="0" smtClean="0"/>
            </a:br>
            <a:r>
              <a:rPr lang="en-US" dirty="0" smtClean="0"/>
              <a:t>into CO2 and H2O).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AFEFD"/>
              </a:clrFrom>
              <a:clrTo>
                <a:srgbClr val="FAFE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780420" y="1142618"/>
            <a:ext cx="4411579" cy="24508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6200000">
            <a:off x="11496938" y="1288598"/>
            <a:ext cx="115929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i="1" u="sng" dirty="0" smtClean="0">
                <a:solidFill>
                  <a:srgbClr val="D6D6D6"/>
                </a:solidFill>
                <a:latin typeface="Roboto" charset="0"/>
                <a:hlinkClick r:id="rId3"/>
              </a:rPr>
              <a:t>Source: Google </a:t>
            </a:r>
            <a:r>
              <a:rPr lang="en-US" sz="900" i="1" u="sng" dirty="0">
                <a:solidFill>
                  <a:srgbClr val="D6D6D6"/>
                </a:solidFill>
                <a:latin typeface="Roboto" charset="0"/>
                <a:hlinkClick r:id="rId3"/>
              </a:rPr>
              <a:t>Sites</a:t>
            </a:r>
            <a:endParaRPr lang="en-US" sz="900" i="1" dirty="0"/>
          </a:p>
        </p:txBody>
      </p:sp>
      <p:sp>
        <p:nvSpPr>
          <p:cNvPr id="6" name="Rectangle 5"/>
          <p:cNvSpPr/>
          <p:nvPr/>
        </p:nvSpPr>
        <p:spPr>
          <a:xfrm>
            <a:off x="10068167" y="3470326"/>
            <a:ext cx="22361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Glucose &amp; O2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7588409" y="461975"/>
            <a:ext cx="10785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CO2 &amp; </a:t>
            </a:r>
            <a:br>
              <a:rPr lang="en-US" sz="2000" dirty="0" smtClean="0"/>
            </a:br>
            <a:r>
              <a:rPr lang="en-US" sz="2000" dirty="0" smtClean="0"/>
              <a:t>H2O</a:t>
            </a:r>
            <a:endParaRPr lang="en-US" sz="2000" dirty="0"/>
          </a:p>
        </p:txBody>
      </p:sp>
      <p:sp>
        <p:nvSpPr>
          <p:cNvPr id="8" name="Right Arrow 7"/>
          <p:cNvSpPr/>
          <p:nvPr/>
        </p:nvSpPr>
        <p:spPr>
          <a:xfrm rot="2365107">
            <a:off x="10297707" y="2981638"/>
            <a:ext cx="820290" cy="490959"/>
          </a:xfrm>
          <a:prstGeom prst="rightArrow">
            <a:avLst/>
          </a:prstGeom>
          <a:solidFill>
            <a:srgbClr val="FFFFFF"/>
          </a:solidFill>
          <a:ln w="381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2365107">
            <a:off x="8316507" y="1112733"/>
            <a:ext cx="820290" cy="490959"/>
          </a:xfrm>
          <a:prstGeom prst="rightArrow">
            <a:avLst/>
          </a:prstGeom>
          <a:solidFill>
            <a:srgbClr val="FFFFFF"/>
          </a:solidFill>
          <a:ln w="381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 rot="900000">
            <a:off x="10797969" y="504030"/>
            <a:ext cx="1012526" cy="2122257"/>
          </a:xfrm>
          <a:prstGeom prst="downArrow">
            <a:avLst>
              <a:gd name="adj1" fmla="val 78169"/>
              <a:gd name="adj2" fmla="val 59859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smtClean="0"/>
          </a:p>
          <a:p>
            <a:pPr algn="ctr"/>
            <a:endParaRPr lang="en-US" sz="1600" dirty="0"/>
          </a:p>
          <a:p>
            <a:pPr algn="ctr"/>
            <a:r>
              <a:rPr lang="en-US" sz="1600" dirty="0" smtClean="0"/>
              <a:t>Light Energy</a:t>
            </a:r>
            <a:endParaRPr lang="en-US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0683">
            <a:off x="10347159" y="-712053"/>
            <a:ext cx="2470484" cy="2292202"/>
          </a:xfrm>
          <a:prstGeom prst="rect">
            <a:avLst/>
          </a:prstGeom>
        </p:spPr>
      </p:pic>
      <p:sp>
        <p:nvSpPr>
          <p:cNvPr id="12" name="Round Single Corner Rectangle 11"/>
          <p:cNvSpPr/>
          <p:nvPr/>
        </p:nvSpPr>
        <p:spPr>
          <a:xfrm>
            <a:off x="10299032" y="3803380"/>
            <a:ext cx="1860884" cy="368968"/>
          </a:xfrm>
          <a:prstGeom prst="round1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Chemical Energy</a:t>
            </a:r>
            <a:endParaRPr lang="en-US" sz="1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10648">
            <a:off x="9758712" y="5508515"/>
            <a:ext cx="2158695" cy="137895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 rot="16200000">
            <a:off x="11319485" y="5182725"/>
            <a:ext cx="152958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smtClean="0">
                <a:solidFill>
                  <a:srgbClr val="7D7D7D"/>
                </a:solidFill>
                <a:latin typeface="Roboto" charset="0"/>
                <a:hlinkClick r:id="rId6"/>
              </a:rPr>
              <a:t>Source: commons.wikimedia.org</a:t>
            </a:r>
            <a:endParaRPr lang="en-US" sz="800" i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clrChange>
              <a:clrFrom>
                <a:srgbClr val="FAFEFD"/>
              </a:clrFrom>
              <a:clrTo>
                <a:srgbClr val="FAFE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820524" y="4735051"/>
            <a:ext cx="2259608" cy="125533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083285" y="2059273"/>
            <a:ext cx="1970411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u="sng" dirty="0" smtClean="0"/>
              <a:t>Chloroplast</a:t>
            </a:r>
            <a:endParaRPr lang="en-US" sz="2800" b="1" u="sng" dirty="0"/>
          </a:p>
        </p:txBody>
      </p:sp>
      <p:sp>
        <p:nvSpPr>
          <p:cNvPr id="17" name="Rectangle 16"/>
          <p:cNvSpPr/>
          <p:nvPr/>
        </p:nvSpPr>
        <p:spPr>
          <a:xfrm>
            <a:off x="7512238" y="6187365"/>
            <a:ext cx="19250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Glucose </a:t>
            </a:r>
            <a:r>
              <a:rPr lang="en-US" sz="2000" smtClean="0"/>
              <a:t>&amp; O2</a:t>
            </a:r>
            <a:endParaRPr lang="en-US" sz="2000" dirty="0"/>
          </a:p>
        </p:txBody>
      </p:sp>
      <p:sp>
        <p:nvSpPr>
          <p:cNvPr id="18" name="Rectangle 17"/>
          <p:cNvSpPr/>
          <p:nvPr/>
        </p:nvSpPr>
        <p:spPr>
          <a:xfrm>
            <a:off x="10245025" y="5040595"/>
            <a:ext cx="14189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/>
              <a:t>CO2 &amp; H2O</a:t>
            </a:r>
            <a:endParaRPr lang="en-US" sz="2000" dirty="0"/>
          </a:p>
        </p:txBody>
      </p:sp>
      <p:sp>
        <p:nvSpPr>
          <p:cNvPr id="19" name="Right Arrow 18"/>
          <p:cNvSpPr/>
          <p:nvPr/>
        </p:nvSpPr>
        <p:spPr>
          <a:xfrm>
            <a:off x="9288379" y="6144126"/>
            <a:ext cx="930442" cy="465221"/>
          </a:xfrm>
          <a:prstGeom prst="rightArrow">
            <a:avLst/>
          </a:prstGeom>
          <a:solidFill>
            <a:srgbClr val="FFFFFF"/>
          </a:solidFill>
          <a:ln w="381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 rot="16200000">
            <a:off x="10619211" y="5533862"/>
            <a:ext cx="682453" cy="441822"/>
          </a:xfrm>
          <a:prstGeom prst="rightArrow">
            <a:avLst/>
          </a:prstGeom>
          <a:solidFill>
            <a:srgbClr val="FFFFFF"/>
          </a:solidFill>
          <a:ln w="381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10800000">
            <a:off x="9639979" y="5021176"/>
            <a:ext cx="643009" cy="465221"/>
          </a:xfrm>
          <a:prstGeom prst="rightArrow">
            <a:avLst/>
          </a:prstGeom>
          <a:solidFill>
            <a:srgbClr val="FFFFFF"/>
          </a:solidFill>
          <a:ln w="381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5400000">
            <a:off x="8200689" y="5662862"/>
            <a:ext cx="634324" cy="441822"/>
          </a:xfrm>
          <a:prstGeom prst="rightArrow">
            <a:avLst/>
          </a:prstGeom>
          <a:solidFill>
            <a:srgbClr val="FFFFFF"/>
          </a:solidFill>
          <a:ln w="381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732103" y="4689823"/>
            <a:ext cx="1332416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b="1" u="sng" smtClean="0"/>
              <a:t>Chloroplast</a:t>
            </a:r>
            <a:endParaRPr lang="en-US" b="1" u="sng" dirty="0"/>
          </a:p>
        </p:txBody>
      </p:sp>
      <p:sp>
        <p:nvSpPr>
          <p:cNvPr id="25" name="Rectangle 24"/>
          <p:cNvSpPr/>
          <p:nvPr/>
        </p:nvSpPr>
        <p:spPr>
          <a:xfrm>
            <a:off x="10559185" y="6392728"/>
            <a:ext cx="152157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b="1" u="sng" dirty="0" smtClean="0"/>
              <a:t>Mitochondria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64790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 Questions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5874"/>
            <a:ext cx="9747142" cy="4992395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dirty="0"/>
              <a:t>Summarize how photosynthesis occurs in the chloroplast. </a:t>
            </a:r>
            <a:endParaRPr lang="en-US" dirty="0" smtClean="0"/>
          </a:p>
          <a:p>
            <a:pPr lvl="1"/>
            <a:r>
              <a:rPr lang="en-US" dirty="0" smtClean="0"/>
              <a:t>What </a:t>
            </a:r>
            <a:r>
              <a:rPr lang="en-US" dirty="0"/>
              <a:t>goes into the chloroplast and what comes out during photosynthesis? </a:t>
            </a:r>
            <a:endParaRPr lang="en-US" dirty="0" smtClean="0"/>
          </a:p>
          <a:p>
            <a:pPr lvl="1"/>
            <a:r>
              <a:rPr lang="en-US" dirty="0" smtClean="0"/>
              <a:t>What </a:t>
            </a:r>
            <a:r>
              <a:rPr lang="en-US" dirty="0"/>
              <a:t>is the overall purpose of photosynthesis? </a:t>
            </a:r>
            <a:endParaRPr lang="en-US" dirty="0" smtClean="0"/>
          </a:p>
          <a:p>
            <a:pPr lvl="0"/>
            <a:r>
              <a:rPr lang="en-US" dirty="0"/>
              <a:t>How are the substances that go into and out of the mitochondria during cellular respiration similar to what goes into and out of the chloroplast during photosynthesis?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3544" y="2018652"/>
            <a:ext cx="3254728" cy="434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4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4387"/>
            <a:ext cx="10134600" cy="892175"/>
          </a:xfrm>
        </p:spPr>
        <p:txBody>
          <a:bodyPr/>
          <a:lstStyle/>
          <a:p>
            <a:r>
              <a:rPr lang="en-US" dirty="0" smtClean="0"/>
              <a:t>Cellulose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06" y="1060174"/>
            <a:ext cx="9402069" cy="571168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</a:t>
            </a:r>
            <a:r>
              <a:rPr lang="en-US" dirty="0" smtClean="0"/>
              <a:t>lant cells </a:t>
            </a:r>
            <a:r>
              <a:rPr lang="en-US" dirty="0"/>
              <a:t>can also </a:t>
            </a:r>
            <a:r>
              <a:rPr lang="en-US" dirty="0" smtClean="0"/>
              <a:t>use glucose </a:t>
            </a:r>
            <a:r>
              <a:rPr lang="en-US" dirty="0"/>
              <a:t>molecules to make other plant </a:t>
            </a:r>
            <a:r>
              <a:rPr lang="en-US" dirty="0" smtClean="0"/>
              <a:t>molecules needed for plant tissue in a process called </a:t>
            </a:r>
            <a:r>
              <a:rPr lang="en-US" u="sng" dirty="0" smtClean="0"/>
              <a:t>biosynthesis</a:t>
            </a:r>
            <a:r>
              <a:rPr lang="en-US" dirty="0" smtClean="0"/>
              <a:t>.</a:t>
            </a:r>
            <a:endParaRPr lang="en-US" dirty="0"/>
          </a:p>
          <a:p>
            <a:pPr lvl="1"/>
            <a:r>
              <a:rPr lang="en-US" u="sng" dirty="0" smtClean="0"/>
              <a:t>Biosynthesis</a:t>
            </a:r>
            <a:r>
              <a:rPr lang="en-US" dirty="0" smtClean="0"/>
              <a:t> is the process in which living organisms produce new molecules by rearranging the atoms of other molecules.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For </a:t>
            </a:r>
            <a:r>
              <a:rPr lang="en-US" dirty="0"/>
              <a:t>example, plant cells have tough cell walls made out of cellulose. </a:t>
            </a:r>
          </a:p>
          <a:p>
            <a:pPr lvl="1"/>
            <a:r>
              <a:rPr lang="en-US" u="sng" dirty="0"/>
              <a:t>Cellulose</a:t>
            </a:r>
            <a:r>
              <a:rPr lang="en-US" dirty="0"/>
              <a:t> gives plants their rigid structure (similar to how a skeleton gives structure to an animal’s body). </a:t>
            </a:r>
            <a:endParaRPr lang="en-US" dirty="0" smtClean="0"/>
          </a:p>
          <a:p>
            <a:pPr lvl="1"/>
            <a:r>
              <a:rPr lang="en-US" u="sng" dirty="0" smtClean="0"/>
              <a:t>Cellulose</a:t>
            </a:r>
            <a:r>
              <a:rPr lang="en-US" dirty="0" smtClean="0"/>
              <a:t> </a:t>
            </a:r>
            <a:r>
              <a:rPr lang="en-US" dirty="0"/>
              <a:t>is made from long chains of </a:t>
            </a:r>
            <a:r>
              <a:rPr lang="en-US" dirty="0" smtClean="0"/>
              <a:t>individual glucose </a:t>
            </a:r>
            <a:r>
              <a:rPr lang="en-US" dirty="0"/>
              <a:t>molecules. 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901" y="0"/>
            <a:ext cx="277709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181116" y="6398351"/>
            <a:ext cx="861133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1600" dirty="0" smtClean="0"/>
              <a:t>Glucose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9467158" y="5636351"/>
            <a:ext cx="1042273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1600" dirty="0" smtClean="0"/>
              <a:t>Chains of</a:t>
            </a:r>
            <a:br>
              <a:rPr lang="en-US" sz="1600" dirty="0" smtClean="0"/>
            </a:br>
            <a:r>
              <a:rPr lang="en-US" sz="1600" dirty="0" smtClean="0"/>
              <a:t>Glucose</a:t>
            </a:r>
            <a:br>
              <a:rPr lang="en-US" sz="1600" dirty="0" smtClean="0"/>
            </a:br>
            <a:r>
              <a:rPr lang="en-US" sz="1600" dirty="0" smtClean="0"/>
              <a:t>Molecules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9684319" y="3569011"/>
            <a:ext cx="952505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1600" smtClean="0"/>
              <a:t>Cellulose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9644563" y="1773342"/>
            <a:ext cx="91275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1600" dirty="0" smtClean="0"/>
              <a:t>Plant</a:t>
            </a:r>
            <a:br>
              <a:rPr lang="en-US" sz="1600" dirty="0" smtClean="0"/>
            </a:br>
            <a:r>
              <a:rPr lang="en-US" sz="1600" dirty="0" smtClean="0"/>
              <a:t>Cell Wall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10894918" y="249342"/>
            <a:ext cx="982961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1600" dirty="0" smtClean="0"/>
              <a:t>Plant Cell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9651619" y="0"/>
            <a:ext cx="978153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1600" dirty="0" smtClean="0"/>
              <a:t>Full Plant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8829716" y="6304965"/>
            <a:ext cx="97013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smtClean="0"/>
              <a:t>Source: </a:t>
            </a:r>
            <a:r>
              <a:rPr lang="en-US" sz="800" i="1" dirty="0" err="1" smtClean="0"/>
              <a:t>GLBRC.org</a:t>
            </a:r>
            <a:endParaRPr lang="en-US" sz="800" i="1" dirty="0"/>
          </a:p>
        </p:txBody>
      </p:sp>
    </p:spTree>
    <p:extLst>
      <p:ext uri="{BB962C8B-B14F-4D97-AF65-F5344CB8AC3E}">
        <p14:creationId xmlns:p14="http://schemas.microsoft.com/office/powerpoint/2010/main" val="73018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4387"/>
            <a:ext cx="10134600" cy="892175"/>
          </a:xfrm>
        </p:spPr>
        <p:txBody>
          <a:bodyPr/>
          <a:lstStyle/>
          <a:p>
            <a:r>
              <a:rPr lang="en-US" dirty="0" smtClean="0"/>
              <a:t>Cellulose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06" y="1060174"/>
            <a:ext cx="9402069" cy="571168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Cellulose </a:t>
            </a:r>
            <a:r>
              <a:rPr lang="en-US" dirty="0" smtClean="0"/>
              <a:t>is a </a:t>
            </a:r>
            <a:r>
              <a:rPr lang="en-US" u="sng" dirty="0" smtClean="0"/>
              <a:t>carbohydrate</a:t>
            </a:r>
            <a:r>
              <a:rPr lang="en-US" dirty="0" smtClean="0"/>
              <a:t>, or a </a:t>
            </a:r>
            <a:r>
              <a:rPr lang="en-US" dirty="0" smtClean="0"/>
              <a:t>macromolecule </a:t>
            </a:r>
            <a:r>
              <a:rPr lang="en-US" dirty="0" smtClean="0"/>
              <a:t>made of long chains of </a:t>
            </a:r>
            <a:r>
              <a:rPr lang="en-US" dirty="0" smtClean="0"/>
              <a:t>individual glucose molecules. </a:t>
            </a:r>
            <a:endParaRPr lang="en-US" dirty="0" smtClean="0"/>
          </a:p>
          <a:p>
            <a:pPr lvl="1"/>
            <a:r>
              <a:rPr lang="en-US" dirty="0" smtClean="0"/>
              <a:t>Fibers, starches, and sugars are all examples of carbohydrates</a:t>
            </a:r>
            <a:r>
              <a:rPr lang="en-US" dirty="0" smtClean="0"/>
              <a:t>.</a:t>
            </a:r>
            <a:br>
              <a:rPr lang="en-US" dirty="0" smtClean="0"/>
            </a:br>
            <a:endParaRPr lang="en-US" dirty="0"/>
          </a:p>
          <a:p>
            <a:r>
              <a:rPr lang="en-US" dirty="0" smtClean="0"/>
              <a:t>Plants are unique in that they can use the carbon in inorganic carbon dioxide molecules to make organic carbon-based molecules like glucose and cellulose. </a:t>
            </a:r>
          </a:p>
          <a:p>
            <a:pPr lvl="1"/>
            <a:r>
              <a:rPr lang="en-US" u="sng" dirty="0" smtClean="0"/>
              <a:t>Inorganic molecules</a:t>
            </a:r>
            <a:r>
              <a:rPr lang="en-US" dirty="0" smtClean="0"/>
              <a:t> are those that are not a part of something that is </a:t>
            </a:r>
            <a:r>
              <a:rPr lang="en-US" dirty="0" smtClean="0"/>
              <a:t>alive</a:t>
            </a:r>
            <a:r>
              <a:rPr lang="en-US" dirty="0"/>
              <a:t> </a:t>
            </a:r>
            <a:r>
              <a:rPr lang="en-US" dirty="0" smtClean="0"/>
              <a:t>(like CO2).</a:t>
            </a:r>
            <a:endParaRPr lang="en-US" dirty="0" smtClean="0"/>
          </a:p>
          <a:p>
            <a:pPr lvl="1"/>
            <a:r>
              <a:rPr lang="en-US" u="sng" dirty="0" smtClean="0"/>
              <a:t>Organic </a:t>
            </a:r>
            <a:r>
              <a:rPr lang="en-US" u="sng" dirty="0" smtClean="0"/>
              <a:t>molecules</a:t>
            </a:r>
            <a:r>
              <a:rPr lang="en-US" dirty="0" smtClean="0"/>
              <a:t> are those that are a part of a carbon-based living </a:t>
            </a:r>
            <a:r>
              <a:rPr lang="en-US" dirty="0" smtClean="0"/>
              <a:t>organism (like glucose). 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901" y="0"/>
            <a:ext cx="277709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181116" y="6398351"/>
            <a:ext cx="861133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1600" dirty="0" smtClean="0"/>
              <a:t>Glucose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9467158" y="5636351"/>
            <a:ext cx="1042273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1600" dirty="0" smtClean="0"/>
              <a:t>Chains of</a:t>
            </a:r>
            <a:br>
              <a:rPr lang="en-US" sz="1600" dirty="0" smtClean="0"/>
            </a:br>
            <a:r>
              <a:rPr lang="en-US" sz="1600" dirty="0" smtClean="0"/>
              <a:t>Glucose</a:t>
            </a:r>
            <a:br>
              <a:rPr lang="en-US" sz="1600" dirty="0" smtClean="0"/>
            </a:br>
            <a:r>
              <a:rPr lang="en-US" sz="1600" dirty="0" smtClean="0"/>
              <a:t>Molecules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9684319" y="3569011"/>
            <a:ext cx="952505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1600" smtClean="0"/>
              <a:t>Cellulose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9644563" y="1773342"/>
            <a:ext cx="91275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1600" dirty="0" smtClean="0"/>
              <a:t>Plant</a:t>
            </a:r>
            <a:br>
              <a:rPr lang="en-US" sz="1600" dirty="0" smtClean="0"/>
            </a:br>
            <a:r>
              <a:rPr lang="en-US" sz="1600" dirty="0" smtClean="0"/>
              <a:t>Cell Wall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10894918" y="249342"/>
            <a:ext cx="982961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1600" dirty="0" smtClean="0"/>
              <a:t>Plant Cell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9651619" y="0"/>
            <a:ext cx="978153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1600" dirty="0" smtClean="0"/>
              <a:t>Full Plant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8829716" y="6304965"/>
            <a:ext cx="97013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smtClean="0"/>
              <a:t>Source: </a:t>
            </a:r>
            <a:r>
              <a:rPr lang="en-US" sz="800" i="1" dirty="0" err="1" smtClean="0"/>
              <a:t>GLBRC.org</a:t>
            </a:r>
            <a:endParaRPr lang="en-US" sz="800" i="1" dirty="0"/>
          </a:p>
        </p:txBody>
      </p:sp>
    </p:spTree>
    <p:extLst>
      <p:ext uri="{BB962C8B-B14F-4D97-AF65-F5344CB8AC3E}">
        <p14:creationId xmlns:p14="http://schemas.microsoft.com/office/powerpoint/2010/main" val="76528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Biomass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43025"/>
            <a:ext cx="8772939" cy="5125244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Plants are able to produce biomass using CO2. </a:t>
            </a:r>
          </a:p>
          <a:p>
            <a:pPr lvl="1"/>
            <a:r>
              <a:rPr lang="en-US" u="sng" dirty="0"/>
              <a:t>Biomass</a:t>
            </a:r>
            <a:r>
              <a:rPr lang="en-US" dirty="0"/>
              <a:t> is short for </a:t>
            </a:r>
            <a:r>
              <a:rPr lang="en-US" i="1" dirty="0"/>
              <a:t>biological mass</a:t>
            </a:r>
            <a:r>
              <a:rPr lang="en-US" dirty="0"/>
              <a:t>, or the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amount </a:t>
            </a:r>
            <a:r>
              <a:rPr lang="en-US" dirty="0"/>
              <a:t>of organic living tissue that exists in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 </a:t>
            </a:r>
            <a:r>
              <a:rPr lang="en-US" dirty="0"/>
              <a:t>organism or in a given area. </a:t>
            </a:r>
            <a:endParaRPr lang="en-US" dirty="0" smtClean="0"/>
          </a:p>
          <a:p>
            <a:r>
              <a:rPr lang="en-US" dirty="0" smtClean="0"/>
              <a:t>Photosynthesis increases the amount of biomass. </a:t>
            </a:r>
          </a:p>
          <a:p>
            <a:pPr lvl="1"/>
            <a:r>
              <a:rPr lang="en-US" dirty="0" smtClean="0"/>
              <a:t>Photosynthesis converts inorganic CO2 and H2O </a:t>
            </a:r>
            <a:br>
              <a:rPr lang="en-US" dirty="0" smtClean="0"/>
            </a:br>
            <a:r>
              <a:rPr lang="en-US" dirty="0" smtClean="0"/>
              <a:t>molecules into glucose and oxygen molecules. </a:t>
            </a:r>
          </a:p>
          <a:p>
            <a:pPr lvl="1"/>
            <a:r>
              <a:rPr lang="en-US" dirty="0" smtClean="0"/>
              <a:t>A plant can use glucose to produce plant tissue.</a:t>
            </a:r>
          </a:p>
          <a:p>
            <a:pPr lvl="1"/>
            <a:r>
              <a:rPr lang="en-US" dirty="0" smtClean="0"/>
              <a:t>Other organisms can consume plants to produce </a:t>
            </a:r>
            <a:br>
              <a:rPr lang="en-US" dirty="0" smtClean="0"/>
            </a:br>
            <a:r>
              <a:rPr lang="en-US" dirty="0" smtClean="0"/>
              <a:t>their own tissue (such as when an cow eats grass). </a:t>
            </a:r>
          </a:p>
          <a:p>
            <a:r>
              <a:rPr lang="en-US" dirty="0" smtClean="0"/>
              <a:t>Cellular respiration, decomposition, and combustion decrease the amount of biomass. </a:t>
            </a:r>
          </a:p>
          <a:p>
            <a:pPr lvl="1"/>
            <a:r>
              <a:rPr lang="en-US" dirty="0" smtClean="0"/>
              <a:t>During cellular respiration, carbon-based organic </a:t>
            </a:r>
            <a:br>
              <a:rPr lang="en-US" dirty="0" smtClean="0"/>
            </a:br>
            <a:r>
              <a:rPr lang="en-US" dirty="0" smtClean="0"/>
              <a:t>molecules are broken down into CO2 and H2O. </a:t>
            </a:r>
          </a:p>
          <a:p>
            <a:pPr lvl="1"/>
            <a:r>
              <a:rPr lang="en-US" dirty="0" smtClean="0"/>
              <a:t>Similarly, when living tissue decomposes (rots) or is burned (combusted), it is also converted into CO2 and H2O.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10648">
            <a:off x="9758712" y="5508515"/>
            <a:ext cx="2158695" cy="13789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6200000">
            <a:off x="11319485" y="5985485"/>
            <a:ext cx="152958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smtClean="0">
                <a:solidFill>
                  <a:srgbClr val="7D7D7D"/>
                </a:solidFill>
                <a:latin typeface="Roboto" charset="0"/>
                <a:hlinkClick r:id="rId3"/>
              </a:rPr>
              <a:t>Source: commons.wikimedia.org</a:t>
            </a:r>
            <a:endParaRPr lang="en-US" sz="8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AFEFD"/>
              </a:clrFrom>
              <a:clrTo>
                <a:srgbClr val="FAFE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9066228" y="3555607"/>
            <a:ext cx="2259608" cy="125533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837456" y="5365730"/>
            <a:ext cx="19250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Glucose </a:t>
            </a:r>
            <a:r>
              <a:rPr lang="en-US" sz="2000" smtClean="0"/>
              <a:t>&amp; O2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10245025" y="4934577"/>
            <a:ext cx="14189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/>
              <a:t>CO2 &amp; H2O</a:t>
            </a:r>
            <a:endParaRPr lang="en-US" sz="2000" dirty="0"/>
          </a:p>
        </p:txBody>
      </p:sp>
      <p:sp>
        <p:nvSpPr>
          <p:cNvPr id="9" name="Right Arrow 8"/>
          <p:cNvSpPr/>
          <p:nvPr/>
        </p:nvSpPr>
        <p:spPr>
          <a:xfrm rot="2938014">
            <a:off x="10028995" y="5795085"/>
            <a:ext cx="707730" cy="465221"/>
          </a:xfrm>
          <a:prstGeom prst="rightArrow">
            <a:avLst/>
          </a:prstGeom>
          <a:solidFill>
            <a:srgbClr val="FFFFFF"/>
          </a:solidFill>
          <a:ln w="381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6200000">
            <a:off x="10556246" y="5497401"/>
            <a:ext cx="861391" cy="441822"/>
          </a:xfrm>
          <a:prstGeom prst="rightArrow">
            <a:avLst/>
          </a:prstGeom>
          <a:solidFill>
            <a:srgbClr val="FFFFFF"/>
          </a:solidFill>
          <a:ln w="381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6200000">
            <a:off x="10647144" y="4398323"/>
            <a:ext cx="643009" cy="465221"/>
          </a:xfrm>
          <a:prstGeom prst="rightArrow">
            <a:avLst/>
          </a:prstGeom>
          <a:solidFill>
            <a:srgbClr val="FFFFFF"/>
          </a:solidFill>
          <a:ln w="381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5400000">
            <a:off x="9518739" y="4715872"/>
            <a:ext cx="913702" cy="441822"/>
          </a:xfrm>
          <a:prstGeom prst="rightArrow">
            <a:avLst/>
          </a:prstGeom>
          <a:solidFill>
            <a:srgbClr val="FFFFFF"/>
          </a:solidFill>
          <a:ln w="381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501807" y="3550135"/>
            <a:ext cx="1332416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b="1" u="sng" dirty="0" smtClean="0"/>
              <a:t>Chloroplast</a:t>
            </a:r>
            <a:endParaRPr lang="en-US" b="1" u="sng" dirty="0"/>
          </a:p>
        </p:txBody>
      </p:sp>
      <p:sp>
        <p:nvSpPr>
          <p:cNvPr id="14" name="Rectangle 13"/>
          <p:cNvSpPr/>
          <p:nvPr/>
        </p:nvSpPr>
        <p:spPr>
          <a:xfrm>
            <a:off x="9008681" y="6379476"/>
            <a:ext cx="152157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b="1" u="sng" dirty="0" smtClean="0"/>
              <a:t>Mitochondria</a:t>
            </a:r>
            <a:endParaRPr lang="en-US" b="1" u="sng" dirty="0"/>
          </a:p>
        </p:txBody>
      </p:sp>
      <p:sp>
        <p:nvSpPr>
          <p:cNvPr id="15" name="Rectangle 14"/>
          <p:cNvSpPr/>
          <p:nvPr/>
        </p:nvSpPr>
        <p:spPr>
          <a:xfrm rot="16200000">
            <a:off x="11510190" y="4018545"/>
            <a:ext cx="115929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i="1" u="sng" dirty="0" smtClean="0">
                <a:solidFill>
                  <a:srgbClr val="D6D6D6"/>
                </a:solidFill>
                <a:latin typeface="Roboto" charset="0"/>
                <a:hlinkClick r:id="rId5"/>
              </a:rPr>
              <a:t>Source: Google </a:t>
            </a:r>
            <a:r>
              <a:rPr lang="en-US" sz="900" i="1" u="sng" dirty="0">
                <a:solidFill>
                  <a:srgbClr val="D6D6D6"/>
                </a:solidFill>
                <a:latin typeface="Roboto" charset="0"/>
                <a:hlinkClick r:id="rId5"/>
              </a:rPr>
              <a:t>Sites</a:t>
            </a:r>
            <a:endParaRPr lang="en-US" sz="900" i="1" dirty="0"/>
          </a:p>
        </p:txBody>
      </p:sp>
      <p:sp>
        <p:nvSpPr>
          <p:cNvPr id="16" name="Rectangle 15"/>
          <p:cNvSpPr/>
          <p:nvPr/>
        </p:nvSpPr>
        <p:spPr>
          <a:xfrm>
            <a:off x="8808413" y="4537422"/>
            <a:ext cx="901209" cy="584775"/>
          </a:xfrm>
          <a:prstGeom prst="rect">
            <a:avLst/>
          </a:prstGeom>
          <a:solidFill>
            <a:srgbClr val="FFFFFF"/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1600" dirty="0" smtClean="0"/>
              <a:t>More </a:t>
            </a:r>
            <a:br>
              <a:rPr lang="en-US" sz="1600" dirty="0" smtClean="0"/>
            </a:br>
            <a:r>
              <a:rPr lang="en-US" sz="1600" dirty="0" smtClean="0"/>
              <a:t>Biomass</a:t>
            </a:r>
            <a:endParaRPr lang="en-US" sz="1600" dirty="0"/>
          </a:p>
        </p:txBody>
      </p:sp>
      <p:sp>
        <p:nvSpPr>
          <p:cNvPr id="18" name="Rectangle 17"/>
          <p:cNvSpPr/>
          <p:nvPr/>
        </p:nvSpPr>
        <p:spPr>
          <a:xfrm>
            <a:off x="11285027" y="5365682"/>
            <a:ext cx="906973" cy="584775"/>
          </a:xfrm>
          <a:prstGeom prst="rect">
            <a:avLst/>
          </a:prstGeom>
          <a:solidFill>
            <a:srgbClr val="FFFFFF"/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Less</a:t>
            </a:r>
            <a:br>
              <a:rPr lang="en-US" sz="1600" dirty="0" smtClean="0"/>
            </a:br>
            <a:r>
              <a:rPr lang="en-US" sz="1600" dirty="0" smtClean="0"/>
              <a:t>Biomass</a:t>
            </a:r>
            <a:endParaRPr lang="en-US" sz="16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1527" t="10290" r="1764" b="2418"/>
          <a:stretch/>
        </p:blipFill>
        <p:spPr>
          <a:xfrm>
            <a:off x="8279044" y="39758"/>
            <a:ext cx="3873199" cy="3061251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/>
          <p:cNvSpPr/>
          <p:nvPr/>
        </p:nvSpPr>
        <p:spPr>
          <a:xfrm>
            <a:off x="7633252" y="2118902"/>
            <a:ext cx="1611467" cy="1323439"/>
          </a:xfrm>
          <a:prstGeom prst="rect">
            <a:avLst/>
          </a:prstGeom>
          <a:solidFill>
            <a:srgbClr val="FFFFFF"/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During photosynthesis, CO2 &amp; H2O are converted </a:t>
            </a:r>
            <a:r>
              <a:rPr lang="en-US" sz="1600" smtClean="0"/>
              <a:t>into biomass.</a:t>
            </a:r>
            <a:endParaRPr lang="en-US" sz="1600" dirty="0"/>
          </a:p>
        </p:txBody>
      </p:sp>
      <p:sp>
        <p:nvSpPr>
          <p:cNvPr id="21" name="Rectangle 20"/>
          <p:cNvSpPr/>
          <p:nvPr/>
        </p:nvSpPr>
        <p:spPr>
          <a:xfrm rot="16200000">
            <a:off x="11553844" y="2477844"/>
            <a:ext cx="104547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i="1" dirty="0" smtClean="0">
                <a:solidFill>
                  <a:srgbClr val="7D7D7D"/>
                </a:solidFill>
                <a:latin typeface="Roboto" charset="0"/>
                <a:hlinkClick r:id="rId7"/>
              </a:rPr>
              <a:t>Source: (SEOS</a:t>
            </a:r>
            <a:r>
              <a:rPr lang="en-US" sz="700" i="1" dirty="0">
                <a:solidFill>
                  <a:srgbClr val="7D7D7D"/>
                </a:solidFill>
                <a:latin typeface="Roboto" charset="0"/>
                <a:hlinkClick r:id="rId7"/>
              </a:rPr>
              <a:t>) Project</a:t>
            </a:r>
            <a:endParaRPr lang="en-US" sz="700" i="1" dirty="0"/>
          </a:p>
        </p:txBody>
      </p:sp>
    </p:spTree>
    <p:extLst>
      <p:ext uri="{BB962C8B-B14F-4D97-AF65-F5344CB8AC3E}">
        <p14:creationId xmlns:p14="http://schemas.microsoft.com/office/powerpoint/2010/main" val="188494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ircular Arrow 43"/>
          <p:cNvSpPr/>
          <p:nvPr/>
        </p:nvSpPr>
        <p:spPr>
          <a:xfrm rot="15644161" flipV="1">
            <a:off x="4741872" y="-909320"/>
            <a:ext cx="5910652" cy="7697425"/>
          </a:xfrm>
          <a:prstGeom prst="circularArrow">
            <a:avLst>
              <a:gd name="adj1" fmla="val 13451"/>
              <a:gd name="adj2" fmla="val 1073129"/>
              <a:gd name="adj3" fmla="val 20232299"/>
              <a:gd name="adj4" fmla="val 15632703"/>
              <a:gd name="adj5" fmla="val 11894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4525" y="1630016"/>
            <a:ext cx="2651678" cy="34124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267200"/>
            <a:ext cx="12192000" cy="259080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ardrop 4"/>
          <p:cNvSpPr/>
          <p:nvPr/>
        </p:nvSpPr>
        <p:spPr>
          <a:xfrm rot="3060903">
            <a:off x="4249464" y="1688146"/>
            <a:ext cx="1756900" cy="1322900"/>
          </a:xfrm>
          <a:prstGeom prst="teardrop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4365915" y="2074984"/>
            <a:ext cx="300182" cy="3810000"/>
          </a:xfrm>
          <a:custGeom>
            <a:avLst/>
            <a:gdLst>
              <a:gd name="connsiteX0" fmla="*/ 83128 w 300182"/>
              <a:gd name="connsiteY0" fmla="*/ 0 h 3810000"/>
              <a:gd name="connsiteX1" fmla="*/ 55418 w 300182"/>
              <a:gd name="connsiteY1" fmla="*/ 845128 h 3810000"/>
              <a:gd name="connsiteX2" fmla="*/ 290946 w 300182"/>
              <a:gd name="connsiteY2" fmla="*/ 1745673 h 3810000"/>
              <a:gd name="connsiteX3" fmla="*/ 0 w 300182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182" h="3810000">
                <a:moveTo>
                  <a:pt x="83128" y="0"/>
                </a:moveTo>
                <a:cubicBezTo>
                  <a:pt x="51955" y="277091"/>
                  <a:pt x="20782" y="554183"/>
                  <a:pt x="55418" y="845128"/>
                </a:cubicBezTo>
                <a:cubicBezTo>
                  <a:pt x="90054" y="1136073"/>
                  <a:pt x="300182" y="1251528"/>
                  <a:pt x="290946" y="1745673"/>
                </a:cubicBezTo>
                <a:cubicBezTo>
                  <a:pt x="281710" y="2239818"/>
                  <a:pt x="140855" y="3024909"/>
                  <a:pt x="0" y="3810000"/>
                </a:cubicBezTo>
              </a:path>
            </a:pathLst>
          </a:custGeom>
          <a:ln w="762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4213515" y="4603440"/>
            <a:ext cx="533400" cy="1129145"/>
          </a:xfrm>
          <a:custGeom>
            <a:avLst/>
            <a:gdLst>
              <a:gd name="connsiteX0" fmla="*/ 83128 w 300182"/>
              <a:gd name="connsiteY0" fmla="*/ 0 h 3810000"/>
              <a:gd name="connsiteX1" fmla="*/ 55418 w 300182"/>
              <a:gd name="connsiteY1" fmla="*/ 845128 h 3810000"/>
              <a:gd name="connsiteX2" fmla="*/ 290946 w 300182"/>
              <a:gd name="connsiteY2" fmla="*/ 1745673 h 3810000"/>
              <a:gd name="connsiteX3" fmla="*/ 0 w 300182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182" h="3810000">
                <a:moveTo>
                  <a:pt x="83128" y="0"/>
                </a:moveTo>
                <a:cubicBezTo>
                  <a:pt x="51955" y="277091"/>
                  <a:pt x="20782" y="554183"/>
                  <a:pt x="55418" y="845128"/>
                </a:cubicBezTo>
                <a:cubicBezTo>
                  <a:pt x="90054" y="1136073"/>
                  <a:pt x="300182" y="1251528"/>
                  <a:pt x="290946" y="1745673"/>
                </a:cubicBezTo>
                <a:cubicBezTo>
                  <a:pt x="281710" y="2239818"/>
                  <a:pt x="140855" y="3024909"/>
                  <a:pt x="0" y="3810000"/>
                </a:cubicBez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 flipH="1">
            <a:off x="4365915" y="4908240"/>
            <a:ext cx="304800" cy="1510145"/>
          </a:xfrm>
          <a:custGeom>
            <a:avLst/>
            <a:gdLst>
              <a:gd name="connsiteX0" fmla="*/ 83128 w 300182"/>
              <a:gd name="connsiteY0" fmla="*/ 0 h 3810000"/>
              <a:gd name="connsiteX1" fmla="*/ 55418 w 300182"/>
              <a:gd name="connsiteY1" fmla="*/ 845128 h 3810000"/>
              <a:gd name="connsiteX2" fmla="*/ 290946 w 300182"/>
              <a:gd name="connsiteY2" fmla="*/ 1745673 h 3810000"/>
              <a:gd name="connsiteX3" fmla="*/ 0 w 300182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182" h="3810000">
                <a:moveTo>
                  <a:pt x="83128" y="0"/>
                </a:moveTo>
                <a:cubicBezTo>
                  <a:pt x="51955" y="277091"/>
                  <a:pt x="20782" y="554183"/>
                  <a:pt x="55418" y="845128"/>
                </a:cubicBezTo>
                <a:cubicBezTo>
                  <a:pt x="90054" y="1136073"/>
                  <a:pt x="300182" y="1251528"/>
                  <a:pt x="290946" y="1745673"/>
                </a:cubicBezTo>
                <a:cubicBezTo>
                  <a:pt x="281710" y="2239818"/>
                  <a:pt x="140855" y="3024909"/>
                  <a:pt x="0" y="3810000"/>
                </a:cubicBez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5791200"/>
            <a:ext cx="12192000" cy="19812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ardrop 23"/>
          <p:cNvSpPr/>
          <p:nvPr/>
        </p:nvSpPr>
        <p:spPr>
          <a:xfrm rot="3060903">
            <a:off x="9220442" y="5511561"/>
            <a:ext cx="713032" cy="536894"/>
          </a:xfrm>
          <a:prstGeom prst="teardrop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Freeform 25"/>
          <p:cNvSpPr/>
          <p:nvPr/>
        </p:nvSpPr>
        <p:spPr>
          <a:xfrm rot="14127611" flipH="1">
            <a:off x="3908715" y="5060640"/>
            <a:ext cx="914400" cy="1219200"/>
          </a:xfrm>
          <a:custGeom>
            <a:avLst/>
            <a:gdLst>
              <a:gd name="connsiteX0" fmla="*/ 83128 w 300182"/>
              <a:gd name="connsiteY0" fmla="*/ 0 h 3810000"/>
              <a:gd name="connsiteX1" fmla="*/ 55418 w 300182"/>
              <a:gd name="connsiteY1" fmla="*/ 845128 h 3810000"/>
              <a:gd name="connsiteX2" fmla="*/ 290946 w 300182"/>
              <a:gd name="connsiteY2" fmla="*/ 1745673 h 3810000"/>
              <a:gd name="connsiteX3" fmla="*/ 0 w 300182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182" h="3810000">
                <a:moveTo>
                  <a:pt x="83128" y="0"/>
                </a:moveTo>
                <a:cubicBezTo>
                  <a:pt x="51955" y="277091"/>
                  <a:pt x="20782" y="554183"/>
                  <a:pt x="55418" y="845128"/>
                </a:cubicBezTo>
                <a:cubicBezTo>
                  <a:pt x="90054" y="1136073"/>
                  <a:pt x="300182" y="1251528"/>
                  <a:pt x="290946" y="1745673"/>
                </a:cubicBezTo>
                <a:cubicBezTo>
                  <a:pt x="281710" y="2239818"/>
                  <a:pt x="140855" y="3024909"/>
                  <a:pt x="0" y="3810000"/>
                </a:cubicBez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eardrop 5"/>
          <p:cNvSpPr/>
          <p:nvPr/>
        </p:nvSpPr>
        <p:spPr>
          <a:xfrm rot="18539097" flipH="1">
            <a:off x="2794417" y="1400144"/>
            <a:ext cx="1831708" cy="1576887"/>
          </a:xfrm>
          <a:prstGeom prst="teardrop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Teardrop 27"/>
          <p:cNvSpPr/>
          <p:nvPr/>
        </p:nvSpPr>
        <p:spPr>
          <a:xfrm rot="17526354">
            <a:off x="8839441" y="5359162"/>
            <a:ext cx="713032" cy="536894"/>
          </a:xfrm>
          <a:prstGeom prst="teardrop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8077201" y="4648201"/>
            <a:ext cx="2161309" cy="570345"/>
          </a:xfrm>
          <a:custGeom>
            <a:avLst/>
            <a:gdLst>
              <a:gd name="connsiteX0" fmla="*/ 0 w 2161309"/>
              <a:gd name="connsiteY0" fmla="*/ 551872 h 570345"/>
              <a:gd name="connsiteX1" fmla="*/ 609600 w 2161309"/>
              <a:gd name="connsiteY1" fmla="*/ 482600 h 570345"/>
              <a:gd name="connsiteX2" fmla="*/ 1039091 w 2161309"/>
              <a:gd name="connsiteY2" fmla="*/ 25400 h 570345"/>
              <a:gd name="connsiteX3" fmla="*/ 1745672 w 2161309"/>
              <a:gd name="connsiteY3" fmla="*/ 330200 h 570345"/>
              <a:gd name="connsiteX4" fmla="*/ 2161309 w 2161309"/>
              <a:gd name="connsiteY4" fmla="*/ 247072 h 570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309" h="570345">
                <a:moveTo>
                  <a:pt x="0" y="551872"/>
                </a:moveTo>
                <a:cubicBezTo>
                  <a:pt x="218209" y="561108"/>
                  <a:pt x="436418" y="570345"/>
                  <a:pt x="609600" y="482600"/>
                </a:cubicBezTo>
                <a:cubicBezTo>
                  <a:pt x="782782" y="394855"/>
                  <a:pt x="849746" y="50800"/>
                  <a:pt x="1039091" y="25400"/>
                </a:cubicBezTo>
                <a:cubicBezTo>
                  <a:pt x="1228436" y="0"/>
                  <a:pt x="1558636" y="293255"/>
                  <a:pt x="1745672" y="330200"/>
                </a:cubicBezTo>
                <a:cubicBezTo>
                  <a:pt x="1932708" y="367145"/>
                  <a:pt x="2047008" y="307108"/>
                  <a:pt x="2161309" y="247072"/>
                </a:cubicBezTo>
              </a:path>
            </a:pathLst>
          </a:custGeom>
          <a:ln w="76200">
            <a:solidFill>
              <a:srgbClr val="FF650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" name="Group 37"/>
          <p:cNvGrpSpPr/>
          <p:nvPr/>
        </p:nvGrpSpPr>
        <p:grpSpPr>
          <a:xfrm>
            <a:off x="9906000" y="5105400"/>
            <a:ext cx="533400" cy="685800"/>
            <a:chOff x="-990600" y="2819400"/>
            <a:chExt cx="533400" cy="685800"/>
          </a:xfrm>
        </p:grpSpPr>
        <p:sp>
          <p:nvSpPr>
            <p:cNvPr id="21" name="Oval 20"/>
            <p:cNvSpPr/>
            <p:nvPr/>
          </p:nvSpPr>
          <p:spPr>
            <a:xfrm>
              <a:off x="-685800" y="3352800"/>
              <a:ext cx="152400" cy="152400"/>
            </a:xfrm>
            <a:prstGeom prst="ellipse">
              <a:avLst/>
            </a:prstGeom>
            <a:blipFill>
              <a:blip r:embed="rId5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-762000" y="2819400"/>
              <a:ext cx="152400" cy="152400"/>
            </a:xfrm>
            <a:prstGeom prst="ellipse">
              <a:avLst/>
            </a:prstGeom>
            <a:blipFill>
              <a:blip r:embed="rId5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-914400" y="3200400"/>
              <a:ext cx="152400" cy="152400"/>
            </a:xfrm>
            <a:prstGeom prst="ellipse">
              <a:avLst/>
            </a:prstGeom>
            <a:blipFill>
              <a:blip r:embed="rId5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-609600" y="2971800"/>
              <a:ext cx="152400" cy="152400"/>
            </a:xfrm>
            <a:prstGeom prst="ellipse">
              <a:avLst/>
            </a:prstGeom>
            <a:blipFill>
              <a:blip r:embed="rId5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-990600" y="3048000"/>
              <a:ext cx="152400" cy="152400"/>
            </a:xfrm>
            <a:prstGeom prst="ellipse">
              <a:avLst/>
            </a:prstGeom>
            <a:blipFill>
              <a:blip r:embed="rId5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-762000" y="3124200"/>
              <a:ext cx="152400" cy="152400"/>
            </a:xfrm>
            <a:prstGeom prst="ellipse">
              <a:avLst/>
            </a:prstGeom>
            <a:blipFill>
              <a:blip r:embed="rId5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3" name="Circular Arrow 42"/>
          <p:cNvSpPr/>
          <p:nvPr/>
        </p:nvSpPr>
        <p:spPr>
          <a:xfrm rot="12600000" flipV="1">
            <a:off x="3066132" y="100386"/>
            <a:ext cx="5910652" cy="5137296"/>
          </a:xfrm>
          <a:prstGeom prst="circularArrow">
            <a:avLst>
              <a:gd name="adj1" fmla="val 12500"/>
              <a:gd name="adj2" fmla="val 1134053"/>
              <a:gd name="adj3" fmla="val 20457681"/>
              <a:gd name="adj4" fmla="val 18429693"/>
              <a:gd name="adj5" fmla="val 12500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Down Arrow 44"/>
          <p:cNvSpPr/>
          <p:nvPr/>
        </p:nvSpPr>
        <p:spPr>
          <a:xfrm>
            <a:off x="5628861" y="212034"/>
            <a:ext cx="381000" cy="1066800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Down Arrow 45"/>
          <p:cNvSpPr/>
          <p:nvPr/>
        </p:nvSpPr>
        <p:spPr>
          <a:xfrm flipV="1">
            <a:off x="7152860" y="188842"/>
            <a:ext cx="381000" cy="106680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940641" y="172277"/>
            <a:ext cx="13276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63000"/>
                        <a:sat val="105000"/>
                      </a:srgbClr>
                    </a:gs>
                    <a:gs pos="90000">
                      <a:srgbClr val="4F81BD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glow rad="139700">
                    <a:srgbClr val="4F81BD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CO</a:t>
            </a:r>
            <a:r>
              <a:rPr lang="en-US" sz="5400" b="1" baseline="-25000" dirty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63000"/>
                        <a:sat val="105000"/>
                      </a:srgbClr>
                    </a:gs>
                    <a:gs pos="90000">
                      <a:srgbClr val="4F81BD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glow rad="139700">
                    <a:srgbClr val="4F81BD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07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0C0647B6-EA7E-4A1B-92C2-A8512827A8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Down Arrow 30"/>
          <p:cNvSpPr/>
          <p:nvPr/>
        </p:nvSpPr>
        <p:spPr>
          <a:xfrm rot="10800000">
            <a:off x="4866859" y="3160640"/>
            <a:ext cx="381000" cy="934282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Down Arrow 31"/>
          <p:cNvSpPr/>
          <p:nvPr/>
        </p:nvSpPr>
        <p:spPr>
          <a:xfrm rot="10800000" flipV="1">
            <a:off x="7875103" y="3140765"/>
            <a:ext cx="381000" cy="98397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233076" y="3160639"/>
            <a:ext cx="2702984" cy="923330"/>
          </a:xfrm>
          <a:prstGeom prst="rect">
            <a:avLst/>
          </a:prstGeom>
          <a:noFill/>
          <a:effectLst>
            <a:glow rad="228600">
              <a:schemeClr val="accent3"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chemeClr val="accent3"/>
                </a:solidFill>
                <a:effectLst>
                  <a:glow rad="292100">
                    <a:schemeClr val="accent3">
                      <a:alpha val="30000"/>
                    </a:schemeClr>
                  </a:glow>
                </a:effectLst>
              </a:rPr>
              <a:t>Biomass</a:t>
            </a:r>
            <a:endParaRPr lang="en-US" sz="5400" b="1" baseline="-25000" dirty="0">
              <a:ln/>
              <a:solidFill>
                <a:schemeClr val="accent3"/>
              </a:solidFill>
              <a:effectLst>
                <a:glow rad="292100">
                  <a:schemeClr val="accent3">
                    <a:alpha val="30000"/>
                  </a:schemeClr>
                </a:glo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428383" y="1830672"/>
            <a:ext cx="2676940" cy="212365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Respiration, decomposition, and burning </a:t>
            </a:r>
            <a:r>
              <a:rPr lang="en-US" sz="2200" u="sng" dirty="0" smtClean="0">
                <a:solidFill>
                  <a:prstClr val="black"/>
                </a:solidFill>
              </a:rPr>
              <a:t>decrease</a:t>
            </a:r>
            <a:r>
              <a:rPr lang="en-US" sz="2200" dirty="0" smtClean="0">
                <a:solidFill>
                  <a:prstClr val="black"/>
                </a:solidFill>
              </a:rPr>
              <a:t> the </a:t>
            </a:r>
            <a:r>
              <a:rPr lang="en-US" sz="2200" dirty="0">
                <a:solidFill>
                  <a:prstClr val="black"/>
                </a:solidFill>
              </a:rPr>
              <a:t>amount of </a:t>
            </a:r>
            <a:r>
              <a:rPr lang="en-US" sz="2200" b="1" dirty="0" smtClean="0">
                <a:solidFill>
                  <a:prstClr val="black"/>
                </a:solidFill>
              </a:rPr>
              <a:t>biomass</a:t>
            </a:r>
            <a:r>
              <a:rPr lang="en-US" sz="2200" dirty="0" smtClean="0">
                <a:solidFill>
                  <a:prstClr val="black"/>
                </a:solidFill>
              </a:rPr>
              <a:t> and </a:t>
            </a:r>
            <a:r>
              <a:rPr lang="en-US" sz="2200" u="sng" dirty="0" smtClean="0">
                <a:solidFill>
                  <a:prstClr val="black"/>
                </a:solidFill>
              </a:rPr>
              <a:t>increase</a:t>
            </a:r>
            <a:r>
              <a:rPr lang="en-US" sz="2200" dirty="0" smtClean="0">
                <a:solidFill>
                  <a:prstClr val="black"/>
                </a:solidFill>
              </a:rPr>
              <a:t> the amount of </a:t>
            </a:r>
            <a:r>
              <a:rPr lang="en-US" sz="2200" b="1" dirty="0" smtClean="0">
                <a:solidFill>
                  <a:prstClr val="black"/>
                </a:solidFill>
              </a:rPr>
              <a:t>CO2</a:t>
            </a:r>
            <a:r>
              <a:rPr lang="en-US" sz="2200" dirty="0" smtClean="0">
                <a:solidFill>
                  <a:prstClr val="black"/>
                </a:solidFill>
              </a:rPr>
              <a:t>. </a:t>
            </a: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39" name="Circular Arrow 38"/>
          <p:cNvSpPr/>
          <p:nvPr/>
        </p:nvSpPr>
        <p:spPr>
          <a:xfrm rot="3600000" flipV="1">
            <a:off x="3622062" y="-28050"/>
            <a:ext cx="5910652" cy="7697425"/>
          </a:xfrm>
          <a:prstGeom prst="circularArrow">
            <a:avLst>
              <a:gd name="adj1" fmla="val 12500"/>
              <a:gd name="adj2" fmla="val 1073129"/>
              <a:gd name="adj3" fmla="val 20457681"/>
              <a:gd name="adj4" fmla="val 14983677"/>
              <a:gd name="adj5" fmla="val 11894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16200000">
            <a:off x="11539525" y="2807013"/>
            <a:ext cx="111601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u="sng" dirty="0" smtClean="0">
                <a:solidFill>
                  <a:srgbClr val="D6D6D6"/>
                </a:solidFill>
                <a:latin typeface="Roboto" charset="0"/>
                <a:hlinkClick r:id="rId6"/>
              </a:rPr>
              <a:t>Source: oogazone.com</a:t>
            </a:r>
            <a:endParaRPr lang="en-US" sz="800" i="1" dirty="0"/>
          </a:p>
        </p:txBody>
      </p:sp>
      <p:sp>
        <p:nvSpPr>
          <p:cNvPr id="41" name="TextBox 40"/>
          <p:cNvSpPr txBox="1"/>
          <p:nvPr/>
        </p:nvSpPr>
        <p:spPr>
          <a:xfrm>
            <a:off x="808382" y="3091069"/>
            <a:ext cx="3352800" cy="14465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prstClr val="black"/>
                </a:solidFill>
              </a:rPr>
              <a:t>Photosynthesis </a:t>
            </a:r>
            <a:r>
              <a:rPr lang="en-US" sz="2200" u="sng" dirty="0" smtClean="0">
                <a:solidFill>
                  <a:prstClr val="black"/>
                </a:solidFill>
              </a:rPr>
              <a:t>increases </a:t>
            </a:r>
            <a:r>
              <a:rPr lang="en-US" sz="2200" dirty="0" smtClean="0">
                <a:solidFill>
                  <a:prstClr val="black"/>
                </a:solidFill>
              </a:rPr>
              <a:t>the </a:t>
            </a:r>
            <a:r>
              <a:rPr lang="en-US" sz="2200" dirty="0">
                <a:solidFill>
                  <a:prstClr val="black"/>
                </a:solidFill>
              </a:rPr>
              <a:t>amount of </a:t>
            </a:r>
            <a:r>
              <a:rPr lang="en-US" sz="2200" b="1" dirty="0" smtClean="0">
                <a:solidFill>
                  <a:prstClr val="black"/>
                </a:solidFill>
              </a:rPr>
              <a:t>biomass</a:t>
            </a:r>
            <a:r>
              <a:rPr lang="en-US" sz="2200" dirty="0" smtClean="0">
                <a:solidFill>
                  <a:prstClr val="black"/>
                </a:solidFill>
              </a:rPr>
              <a:t> and </a:t>
            </a:r>
            <a:r>
              <a:rPr lang="en-US" sz="2200" u="sng" dirty="0" smtClean="0">
                <a:solidFill>
                  <a:prstClr val="black"/>
                </a:solidFill>
              </a:rPr>
              <a:t>decreases</a:t>
            </a:r>
            <a:r>
              <a:rPr lang="en-US" sz="2200" dirty="0" smtClean="0">
                <a:solidFill>
                  <a:prstClr val="black"/>
                </a:solidFill>
              </a:rPr>
              <a:t> the amount of </a:t>
            </a:r>
            <a:r>
              <a:rPr lang="en-US" sz="2200" b="1" dirty="0" smtClean="0">
                <a:solidFill>
                  <a:prstClr val="black"/>
                </a:solidFill>
              </a:rPr>
              <a:t>CO2</a:t>
            </a:r>
            <a:r>
              <a:rPr lang="en-US" sz="2200" dirty="0" smtClean="0">
                <a:solidFill>
                  <a:prstClr val="black"/>
                </a:solidFill>
              </a:rPr>
              <a:t>.</a:t>
            </a:r>
            <a:endParaRPr lang="en-US" sz="2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16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 Questions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5874"/>
            <a:ext cx="9747142" cy="4992395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US" dirty="0"/>
              <a:t>Where does the carbon-based mass in a plant come from? </a:t>
            </a:r>
            <a:endParaRPr lang="en-US" dirty="0" smtClean="0"/>
          </a:p>
          <a:p>
            <a:pPr lvl="1"/>
            <a:r>
              <a:rPr lang="en-US" dirty="0" smtClean="0"/>
              <a:t>Include </a:t>
            </a:r>
            <a:r>
              <a:rPr lang="en-US" dirty="0"/>
              <a:t>the following in your answer: </a:t>
            </a:r>
            <a:r>
              <a:rPr lang="en-US" i="1" dirty="0"/>
              <a:t>biosynthesis; photosynthesis; sugar molecules; cellulose; carbohydrates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True or false: all of the carbon </a:t>
            </a:r>
            <a:r>
              <a:rPr lang="en-US" dirty="0" smtClean="0"/>
              <a:t>atoms in </a:t>
            </a:r>
            <a:r>
              <a:rPr lang="en-US" dirty="0"/>
              <a:t>your body began as carbon </a:t>
            </a:r>
            <a:r>
              <a:rPr lang="en-US" dirty="0" smtClean="0"/>
              <a:t>atoms in </a:t>
            </a:r>
            <a:r>
              <a:rPr lang="en-US" dirty="0"/>
              <a:t>a glucose molecule. </a:t>
            </a:r>
            <a:endParaRPr lang="en-US" dirty="0" smtClean="0"/>
          </a:p>
          <a:p>
            <a:pPr lvl="1"/>
            <a:r>
              <a:rPr lang="en-US" dirty="0" smtClean="0"/>
              <a:t>Explain </a:t>
            </a:r>
            <a:endParaRPr lang="en-US" dirty="0"/>
          </a:p>
          <a:p>
            <a:pPr lvl="0"/>
            <a:r>
              <a:rPr lang="en-US" dirty="0"/>
              <a:t>What is biomass? Where does it come from? </a:t>
            </a:r>
            <a:endParaRPr lang="en-US" dirty="0" smtClean="0"/>
          </a:p>
          <a:p>
            <a:pPr lvl="0"/>
            <a:r>
              <a:rPr lang="en-US" dirty="0" smtClean="0"/>
              <a:t>What </a:t>
            </a:r>
            <a:r>
              <a:rPr lang="en-US" dirty="0"/>
              <a:t>process(</a:t>
            </a:r>
            <a:r>
              <a:rPr lang="en-US" dirty="0" err="1"/>
              <a:t>es</a:t>
            </a:r>
            <a:r>
              <a:rPr lang="en-US" dirty="0"/>
              <a:t>) increase the amount of biomass? </a:t>
            </a:r>
            <a:endParaRPr lang="en-US" dirty="0" smtClean="0"/>
          </a:p>
          <a:p>
            <a:pPr lvl="0"/>
            <a:r>
              <a:rPr lang="en-US" dirty="0" smtClean="0"/>
              <a:t>What </a:t>
            </a:r>
            <a:r>
              <a:rPr lang="en-US" dirty="0"/>
              <a:t>process(</a:t>
            </a:r>
            <a:r>
              <a:rPr lang="en-US" dirty="0" err="1"/>
              <a:t>es</a:t>
            </a:r>
            <a:r>
              <a:rPr lang="en-US" dirty="0"/>
              <a:t>) decrease the amount of biomass?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99672" y="2213113"/>
            <a:ext cx="3238113" cy="432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3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Movement of Carbon in Biomass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043" y="1192697"/>
            <a:ext cx="11701669" cy="2478156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When plants produce biomass during photosynthesis, they are moving carbon atoms out of CO2 in the air and into organic carbon-based molecules in </a:t>
            </a:r>
            <a:r>
              <a:rPr lang="en-US" smtClean="0"/>
              <a:t>the plant. </a:t>
            </a:r>
            <a:endParaRPr lang="en-US" dirty="0"/>
          </a:p>
          <a:p>
            <a:pPr lvl="1"/>
            <a:r>
              <a:rPr lang="en-US" dirty="0" smtClean="0"/>
              <a:t>These molecules include glucose as well as other forms of plant molecules such as cellulose. </a:t>
            </a:r>
          </a:p>
          <a:p>
            <a:r>
              <a:rPr lang="en-US" dirty="0" smtClean="0"/>
              <a:t>When these carbon-based molecules are consumed, (either by the plant itself or an animal), much of the carbon in those molecules is respired as CO2 and returned to the atmosphere. </a:t>
            </a:r>
          </a:p>
          <a:p>
            <a:pPr lvl="1"/>
            <a:r>
              <a:rPr lang="en-US" dirty="0" smtClean="0"/>
              <a:t>Only a portion of the carbon atoms become a part of the organism that is consuming it. 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2110"/>
            <a:ext cx="5671930" cy="35954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7359"/>
          <a:stretch/>
        </p:blipFill>
        <p:spPr>
          <a:xfrm>
            <a:off x="6222024" y="3074922"/>
            <a:ext cx="5969976" cy="37168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45335" y="6323448"/>
            <a:ext cx="1199367" cy="461665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sz="2400" dirty="0" smtClean="0"/>
              <a:t>INPUTS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10680048" y="6303568"/>
            <a:ext cx="1511952" cy="461665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sz="2400" dirty="0" smtClean="0"/>
              <a:t>OUTPUTS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628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Living Organisms are Carbon Based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038" y="1287886"/>
            <a:ext cx="8186236" cy="53986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All living organisms are carbon-based.</a:t>
            </a:r>
          </a:p>
          <a:p>
            <a:pPr lvl="1"/>
            <a:r>
              <a:rPr lang="en-US" dirty="0" smtClean="0"/>
              <a:t>Carbon atoms make </a:t>
            </a:r>
            <a:r>
              <a:rPr lang="en-US" dirty="0" smtClean="0"/>
              <a:t>up the largest percentage of the dry weight of living organisms. </a:t>
            </a:r>
          </a:p>
          <a:p>
            <a:r>
              <a:rPr lang="en-US" dirty="0" smtClean="0"/>
              <a:t>All living organisms have cells.</a:t>
            </a:r>
          </a:p>
          <a:p>
            <a:pPr lvl="1"/>
            <a:r>
              <a:rPr lang="en-US" dirty="0" smtClean="0"/>
              <a:t>A </a:t>
            </a:r>
            <a:r>
              <a:rPr lang="en-US" u="sng" dirty="0" smtClean="0"/>
              <a:t>cell</a:t>
            </a:r>
            <a:r>
              <a:rPr lang="en-US" dirty="0" smtClean="0"/>
              <a:t> is the smallest thing that can be alive. </a:t>
            </a:r>
          </a:p>
          <a:p>
            <a:pPr lvl="1"/>
            <a:r>
              <a:rPr lang="en-US" dirty="0" smtClean="0"/>
              <a:t>A cell is the basic building-block of living organisms. </a:t>
            </a:r>
          </a:p>
          <a:p>
            <a:r>
              <a:rPr lang="en-US" dirty="0" smtClean="0"/>
              <a:t>All cells have a membrane.</a:t>
            </a:r>
          </a:p>
          <a:p>
            <a:pPr lvl="1"/>
            <a:r>
              <a:rPr lang="en-US" dirty="0" smtClean="0"/>
              <a:t>A membrane is barrier that forms the outside of a cell. </a:t>
            </a:r>
          </a:p>
          <a:p>
            <a:pPr lvl="1"/>
            <a:r>
              <a:rPr lang="en-US" dirty="0" smtClean="0"/>
              <a:t>A membrane protects the inside of the cell, allowing it to maintain a constant internal environment. </a:t>
            </a:r>
          </a:p>
          <a:p>
            <a:pPr lvl="1"/>
            <a:r>
              <a:rPr lang="en-US" dirty="0" smtClean="0"/>
              <a:t>If the membrane is broken (or </a:t>
            </a:r>
            <a:r>
              <a:rPr lang="en-US" i="1" dirty="0" smtClean="0"/>
              <a:t>lysed</a:t>
            </a:r>
            <a:r>
              <a:rPr lang="en-US" dirty="0" smtClean="0"/>
              <a:t>), a cell cannot survive. </a:t>
            </a:r>
          </a:p>
          <a:p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0685" y="1251285"/>
            <a:ext cx="4151074" cy="509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94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10% Rule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043" y="1276765"/>
            <a:ext cx="11520557" cy="5125244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When biomass is consumed by an organism, most of the energy and a large </a:t>
            </a:r>
            <a:br>
              <a:rPr lang="en-US" dirty="0" smtClean="0"/>
            </a:br>
            <a:r>
              <a:rPr lang="en-US" dirty="0" smtClean="0"/>
              <a:t>portion of the carbon atoms escape from the organism.</a:t>
            </a:r>
          </a:p>
          <a:p>
            <a:pPr lvl="1"/>
            <a:r>
              <a:rPr lang="en-US" dirty="0" smtClean="0"/>
              <a:t>For example, about 90% of the</a:t>
            </a:r>
            <a:br>
              <a:rPr lang="en-US" dirty="0" smtClean="0"/>
            </a:br>
            <a:r>
              <a:rPr lang="en-US" dirty="0" smtClean="0"/>
              <a:t>carbon atoms that were in the </a:t>
            </a:r>
            <a:br>
              <a:rPr lang="en-US" dirty="0" smtClean="0"/>
            </a:br>
            <a:r>
              <a:rPr lang="en-US" dirty="0" smtClean="0"/>
              <a:t>diet of this beef animal will be lost</a:t>
            </a:r>
            <a:br>
              <a:rPr lang="en-US" dirty="0" smtClean="0"/>
            </a:br>
            <a:r>
              <a:rPr lang="en-US" dirty="0" smtClean="0"/>
              <a:t>as CO2 or in their manure. </a:t>
            </a:r>
          </a:p>
          <a:p>
            <a:pPr lvl="1"/>
            <a:r>
              <a:rPr lang="en-US" dirty="0" smtClean="0"/>
              <a:t>About 90% of the energy in the </a:t>
            </a:r>
            <a:br>
              <a:rPr lang="en-US" dirty="0" smtClean="0"/>
            </a:br>
            <a:r>
              <a:rPr lang="en-US" dirty="0" smtClean="0"/>
              <a:t>feed of this animal will be lost as </a:t>
            </a:r>
            <a:br>
              <a:rPr lang="en-US" dirty="0" smtClean="0"/>
            </a:br>
            <a:r>
              <a:rPr lang="en-US" dirty="0" smtClean="0"/>
              <a:t>heat. </a:t>
            </a:r>
          </a:p>
          <a:p>
            <a:pPr lvl="1"/>
            <a:r>
              <a:rPr lang="en-US" dirty="0" smtClean="0"/>
              <a:t>Only 10% of the carbon atoms </a:t>
            </a:r>
            <a:br>
              <a:rPr lang="en-US" dirty="0" smtClean="0"/>
            </a:br>
            <a:r>
              <a:rPr lang="en-US" dirty="0" smtClean="0"/>
              <a:t>and energy consumed become </a:t>
            </a:r>
            <a:br>
              <a:rPr lang="en-US" dirty="0" smtClean="0"/>
            </a:br>
            <a:r>
              <a:rPr lang="en-US" dirty="0" smtClean="0"/>
              <a:t>a part of the animal’s biomass. </a:t>
            </a:r>
          </a:p>
          <a:p>
            <a:r>
              <a:rPr lang="en-US" dirty="0" smtClean="0"/>
              <a:t>Because of this, it would take about</a:t>
            </a:r>
            <a:br>
              <a:rPr lang="en-US" dirty="0" smtClean="0"/>
            </a:br>
            <a:r>
              <a:rPr lang="en-US" dirty="0" smtClean="0"/>
              <a:t>10 times as much plant biomass to </a:t>
            </a:r>
            <a:br>
              <a:rPr lang="en-US" dirty="0" smtClean="0"/>
            </a:br>
            <a:r>
              <a:rPr lang="en-US" dirty="0" smtClean="0"/>
              <a:t>support this animal’s biomass.</a:t>
            </a:r>
          </a:p>
          <a:p>
            <a:pPr lvl="1"/>
            <a:r>
              <a:rPr lang="en-US" dirty="0" smtClean="0"/>
              <a:t>If a carnivore (such as a person) eats </a:t>
            </a:r>
            <a:br>
              <a:rPr lang="en-US" dirty="0" smtClean="0"/>
            </a:br>
            <a:r>
              <a:rPr lang="en-US" dirty="0" smtClean="0"/>
              <a:t>the meat from this animal, they will </a:t>
            </a:r>
            <a:br>
              <a:rPr lang="en-US" dirty="0" smtClean="0"/>
            </a:br>
            <a:r>
              <a:rPr lang="en-US" dirty="0" smtClean="0"/>
              <a:t>also only acquire about 10% of the </a:t>
            </a:r>
            <a:br>
              <a:rPr lang="en-US" dirty="0" smtClean="0"/>
            </a:br>
            <a:r>
              <a:rPr lang="en-US" dirty="0" smtClean="0"/>
              <a:t>carbon atoms and energy in the meat.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7359"/>
          <a:stretch/>
        </p:blipFill>
        <p:spPr>
          <a:xfrm>
            <a:off x="5731691" y="2949026"/>
            <a:ext cx="6470192" cy="4028244"/>
          </a:xfrm>
          <a:prstGeom prst="rect">
            <a:avLst/>
          </a:prstGeom>
        </p:spPr>
      </p:pic>
      <p:sp>
        <p:nvSpPr>
          <p:cNvPr id="5" name="Bent-Up Arrow 4"/>
          <p:cNvSpPr/>
          <p:nvPr/>
        </p:nvSpPr>
        <p:spPr>
          <a:xfrm>
            <a:off x="5857457" y="914400"/>
            <a:ext cx="6109254" cy="1948070"/>
          </a:xfrm>
          <a:prstGeom prst="bentUpArrow">
            <a:avLst>
              <a:gd name="adj1" fmla="val 50000"/>
              <a:gd name="adj2" fmla="val 32143"/>
              <a:gd name="adj3" fmla="val 3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90% of the energy in the animal’s food is converted to heat and lost. 10% of the energy remains in the animal as the energy of the chemical bonds in its biomass.</a:t>
            </a:r>
            <a:endParaRPr lang="en-US" dirty="0"/>
          </a:p>
        </p:txBody>
      </p:sp>
      <p:sp>
        <p:nvSpPr>
          <p:cNvPr id="6" name="Bent-Up Arrow 5"/>
          <p:cNvSpPr/>
          <p:nvPr/>
        </p:nvSpPr>
        <p:spPr>
          <a:xfrm flipV="1">
            <a:off x="5864082" y="2908849"/>
            <a:ext cx="6009863" cy="165655"/>
          </a:xfrm>
          <a:prstGeom prst="bentUpArrow">
            <a:avLst>
              <a:gd name="adj1" fmla="val 50000"/>
              <a:gd name="adj2" fmla="val 50000"/>
              <a:gd name="adj3" fmla="val 33165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16200000">
            <a:off x="5259480" y="2144403"/>
            <a:ext cx="904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Energy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16200000">
            <a:off x="4916760" y="4297882"/>
            <a:ext cx="15501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Carbon Atoms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438170" y="6177674"/>
            <a:ext cx="1199367" cy="461665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sz="2400" dirty="0" smtClean="0"/>
              <a:t>INPUTS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10680048" y="6224055"/>
            <a:ext cx="1511952" cy="461665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sz="2400" dirty="0" smtClean="0"/>
              <a:t>OUTPUTS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3819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 Questions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5874"/>
            <a:ext cx="9747142" cy="4992395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What is the 10% rule? </a:t>
            </a:r>
            <a:endParaRPr lang="en-US" dirty="0" smtClean="0"/>
          </a:p>
          <a:p>
            <a:pPr lvl="0"/>
            <a:r>
              <a:rPr lang="en-US" dirty="0" smtClean="0"/>
              <a:t>How </a:t>
            </a:r>
            <a:r>
              <a:rPr lang="en-US" dirty="0"/>
              <a:t>does it help to explain why there are so many more plants than animals in an </a:t>
            </a:r>
            <a:r>
              <a:rPr lang="en-US" dirty="0" smtClean="0"/>
              <a:t>ecosystem?</a:t>
            </a:r>
          </a:p>
          <a:p>
            <a:pPr lvl="0"/>
            <a:r>
              <a:rPr lang="en-US" dirty="0" smtClean="0"/>
              <a:t>How does the 10% rule explain why </a:t>
            </a:r>
            <a:r>
              <a:rPr lang="en-US" dirty="0"/>
              <a:t>there are so many more herbivores than </a:t>
            </a:r>
            <a:r>
              <a:rPr lang="en-US" dirty="0" smtClean="0"/>
              <a:t>carnivores in ecosystems?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99672" y="2213113"/>
            <a:ext cx="3238113" cy="432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1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Species Productivity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271" y="1263513"/>
            <a:ext cx="10164417" cy="5402332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The amount of living species that an area can support is determined by the rate at which plants can produce biomass from CO2 and H2O.</a:t>
            </a:r>
          </a:p>
          <a:p>
            <a:pPr lvl="1"/>
            <a:r>
              <a:rPr lang="en-US" dirty="0" smtClean="0"/>
              <a:t>Sunnier, warmer, wetter climates enable more biomass production.</a:t>
            </a:r>
          </a:p>
          <a:p>
            <a:pPr lvl="1"/>
            <a:r>
              <a:rPr lang="en-US" dirty="0" smtClean="0"/>
              <a:t>Darker, drier, colder climates have less biomass production. </a:t>
            </a:r>
          </a:p>
          <a:p>
            <a:r>
              <a:rPr lang="en-US" dirty="0" smtClean="0"/>
              <a:t>For example, the warm, wet Amazon rainforest tends </a:t>
            </a:r>
            <a:br>
              <a:rPr lang="en-US" dirty="0" smtClean="0"/>
            </a:br>
            <a:r>
              <a:rPr lang="en-US" dirty="0" smtClean="0"/>
              <a:t>to have a large amount and a wide variety of living species. </a:t>
            </a:r>
          </a:p>
          <a:p>
            <a:pPr lvl="1"/>
            <a:r>
              <a:rPr lang="en-US" dirty="0" smtClean="0"/>
              <a:t>The Amazon climate allows for a large number of </a:t>
            </a:r>
            <a:br>
              <a:rPr lang="en-US" dirty="0" smtClean="0"/>
            </a:br>
            <a:r>
              <a:rPr lang="en-US" dirty="0" smtClean="0"/>
              <a:t>plants to produce huge amounts of biomass. </a:t>
            </a:r>
          </a:p>
          <a:p>
            <a:pPr lvl="1"/>
            <a:r>
              <a:rPr lang="en-US" dirty="0" smtClean="0"/>
              <a:t>This abundance of biomass can support a wide </a:t>
            </a:r>
            <a:br>
              <a:rPr lang="en-US" dirty="0" smtClean="0"/>
            </a:br>
            <a:r>
              <a:rPr lang="en-US" dirty="0" smtClean="0"/>
              <a:t>variety of other living species in addition to plants.</a:t>
            </a:r>
          </a:p>
          <a:p>
            <a:r>
              <a:rPr lang="en-US" dirty="0" smtClean="0"/>
              <a:t>The cold, dry Antarctic continent is unable to </a:t>
            </a:r>
            <a:br>
              <a:rPr lang="en-US" dirty="0" smtClean="0"/>
            </a:br>
            <a:r>
              <a:rPr lang="en-US" dirty="0" smtClean="0"/>
              <a:t>support large amounts of plant life. </a:t>
            </a:r>
          </a:p>
          <a:p>
            <a:pPr lvl="1"/>
            <a:r>
              <a:rPr lang="en-US" dirty="0" smtClean="0"/>
              <a:t>Because it is cold and dry, much less CO2 &amp; H2O </a:t>
            </a:r>
            <a:br>
              <a:rPr lang="en-US" dirty="0" smtClean="0"/>
            </a:br>
            <a:r>
              <a:rPr lang="en-US" dirty="0" smtClean="0"/>
              <a:t>is converted into biomass. </a:t>
            </a:r>
          </a:p>
          <a:p>
            <a:pPr lvl="1"/>
            <a:r>
              <a:rPr lang="en-US" dirty="0" smtClean="0"/>
              <a:t>This results in far less biodiversity in polar areas.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30"/>
          <a:stretch/>
        </p:blipFill>
        <p:spPr>
          <a:xfrm>
            <a:off x="7522442" y="1802295"/>
            <a:ext cx="4669558" cy="53219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0" y="6679096"/>
            <a:ext cx="535387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i="1" u="sng" dirty="0" smtClean="0">
                <a:solidFill>
                  <a:srgbClr val="0000FF"/>
                </a:solidFill>
                <a:latin typeface="Calibri" charset="0"/>
                <a:ea typeface="Calibri" charset="0"/>
                <a:cs typeface="Times New Roman" charset="0"/>
                <a:hlinkClick r:id="rId3"/>
              </a:rPr>
              <a:t>Source: http</a:t>
            </a:r>
            <a:r>
              <a:rPr lang="en-US" sz="800" i="1" u="sng" dirty="0">
                <a:solidFill>
                  <a:srgbClr val="0000FF"/>
                </a:solidFill>
                <a:latin typeface="Calibri" charset="0"/>
                <a:ea typeface="Calibri" charset="0"/>
                <a:cs typeface="Times New Roman" charset="0"/>
                <a:hlinkClick r:id="rId3"/>
              </a:rPr>
              <a:t>://www.hippoch.com/uploads/1/5/9/8/15988944/844906_orig.jpg</a:t>
            </a:r>
            <a:endParaRPr lang="en-US" sz="800" i="1" dirty="0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6" name="Right Arrow 5"/>
          <p:cNvSpPr/>
          <p:nvPr/>
        </p:nvSpPr>
        <p:spPr>
          <a:xfrm rot="20555683">
            <a:off x="7315526" y="5793870"/>
            <a:ext cx="2149758" cy="895630"/>
          </a:xfrm>
          <a:prstGeom prst="rightArrow">
            <a:avLst>
              <a:gd name="adj1" fmla="val 82444"/>
              <a:gd name="adj2" fmla="val 5000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Large amounts of biomass</a:t>
            </a:r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rot="19369386" flipH="1">
            <a:off x="10191837" y="1532652"/>
            <a:ext cx="2213605" cy="887244"/>
          </a:xfrm>
          <a:prstGeom prst="rightArrow">
            <a:avLst>
              <a:gd name="adj1" fmla="val 78843"/>
              <a:gd name="adj2" fmla="val 57802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Small amounts </a:t>
            </a:r>
            <a:r>
              <a:rPr lang="en-US" dirty="0"/>
              <a:t>of biomass</a:t>
            </a:r>
          </a:p>
        </p:txBody>
      </p:sp>
    </p:spTree>
    <p:extLst>
      <p:ext uri="{BB962C8B-B14F-4D97-AF65-F5344CB8AC3E}">
        <p14:creationId xmlns:p14="http://schemas.microsoft.com/office/powerpoint/2010/main" val="117138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 Questions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5874"/>
            <a:ext cx="9747142" cy="4992395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Why do areas that are sunnier, warmer, and wetter usually have a wider variety of species and a greater number of living organisms than areas that are colder, drier, and cloudier? </a:t>
            </a:r>
            <a:endParaRPr lang="en-US" dirty="0" smtClean="0"/>
          </a:p>
          <a:p>
            <a:pPr lvl="1"/>
            <a:r>
              <a:rPr lang="en-US" dirty="0" smtClean="0"/>
              <a:t>Explain </a:t>
            </a:r>
            <a:r>
              <a:rPr lang="en-US" dirty="0"/>
              <a:t>using the 10% rule.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99672" y="2213113"/>
            <a:ext cx="3238113" cy="432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5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 Questions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5874"/>
            <a:ext cx="9747142" cy="4992395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What is the smallest thing that can be alive? </a:t>
            </a:r>
            <a:endParaRPr lang="en-US" dirty="0" smtClean="0"/>
          </a:p>
          <a:p>
            <a:pPr lvl="0"/>
            <a:r>
              <a:rPr lang="en-US" dirty="0" smtClean="0"/>
              <a:t>What </a:t>
            </a:r>
            <a:r>
              <a:rPr lang="en-US" dirty="0"/>
              <a:t>is necessary for this </a:t>
            </a:r>
            <a:r>
              <a:rPr lang="en-US" dirty="0" smtClean="0"/>
              <a:t>to </a:t>
            </a:r>
            <a:r>
              <a:rPr lang="en-US" dirty="0"/>
              <a:t>be alive and why?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04763" y="2760775"/>
            <a:ext cx="3254728" cy="434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0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4143"/>
            <a:ext cx="10134600" cy="892175"/>
          </a:xfrm>
        </p:spPr>
        <p:txBody>
          <a:bodyPr/>
          <a:lstStyle/>
          <a:p>
            <a:r>
              <a:rPr lang="en-US" dirty="0" smtClean="0"/>
              <a:t>Atoms, Molecules, and Cells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758" y="1104488"/>
            <a:ext cx="11611694" cy="570050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Some organisms are single-celled.</a:t>
            </a:r>
          </a:p>
          <a:p>
            <a:pPr lvl="1"/>
            <a:r>
              <a:rPr lang="en-US" dirty="0" smtClean="0"/>
              <a:t>Bacteria are examples of living organisms that consist of only one cell. </a:t>
            </a:r>
          </a:p>
          <a:p>
            <a:r>
              <a:rPr lang="en-US" dirty="0" smtClean="0"/>
              <a:t>Some organisms have many cells. </a:t>
            </a:r>
          </a:p>
          <a:p>
            <a:pPr lvl="1"/>
            <a:r>
              <a:rPr lang="en-US" dirty="0" smtClean="0"/>
              <a:t>Plants and animals typically consist of </a:t>
            </a:r>
            <a:r>
              <a:rPr lang="en-US" i="1" dirty="0" smtClean="0"/>
              <a:t>trillions</a:t>
            </a:r>
            <a:r>
              <a:rPr lang="en-US" dirty="0" smtClean="0"/>
              <a:t> of cells. </a:t>
            </a:r>
          </a:p>
          <a:p>
            <a:r>
              <a:rPr lang="en-US" dirty="0" smtClean="0"/>
              <a:t>Similar cells will connect to each other to form </a:t>
            </a:r>
            <a:r>
              <a:rPr lang="en-US" u="sng" dirty="0" smtClean="0"/>
              <a:t>tissue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Different tissues that serve a </a:t>
            </a:r>
            <a:br>
              <a:rPr lang="en-US" dirty="0" smtClean="0"/>
            </a:br>
            <a:r>
              <a:rPr lang="en-US" dirty="0" smtClean="0"/>
              <a:t>single function create </a:t>
            </a:r>
            <a:r>
              <a:rPr lang="en-US" u="sng" dirty="0" smtClean="0"/>
              <a:t>organs</a:t>
            </a:r>
            <a:r>
              <a:rPr lang="en-US" dirty="0" smtClean="0"/>
              <a:t>. </a:t>
            </a:r>
          </a:p>
          <a:p>
            <a:pPr lvl="1"/>
            <a:r>
              <a:rPr lang="en-US" dirty="0" smtClean="0"/>
              <a:t>Organs make up the </a:t>
            </a:r>
            <a:r>
              <a:rPr lang="en-US" u="sng" dirty="0" smtClean="0"/>
              <a:t>systems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that make up the entire </a:t>
            </a:r>
            <a:br>
              <a:rPr lang="en-US" dirty="0" smtClean="0"/>
            </a:br>
            <a:r>
              <a:rPr lang="en-US" dirty="0" smtClean="0"/>
              <a:t>organism. </a:t>
            </a:r>
          </a:p>
          <a:p>
            <a:r>
              <a:rPr lang="en-US" dirty="0" smtClean="0"/>
              <a:t>For example, your body has a </a:t>
            </a:r>
            <a:br>
              <a:rPr lang="en-US" dirty="0" smtClean="0"/>
            </a:br>
            <a:r>
              <a:rPr lang="en-US" dirty="0" smtClean="0"/>
              <a:t>circulatory system. </a:t>
            </a:r>
          </a:p>
          <a:p>
            <a:pPr lvl="1"/>
            <a:r>
              <a:rPr lang="en-US" dirty="0" smtClean="0"/>
              <a:t>The circulatory system is </a:t>
            </a:r>
            <a:br>
              <a:rPr lang="en-US" dirty="0" smtClean="0"/>
            </a:br>
            <a:r>
              <a:rPr lang="en-US" dirty="0" smtClean="0"/>
              <a:t>comprised of a heart, blood </a:t>
            </a:r>
            <a:br>
              <a:rPr lang="en-US" dirty="0" smtClean="0"/>
            </a:br>
            <a:r>
              <a:rPr lang="en-US" dirty="0" smtClean="0"/>
              <a:t>vessels, and other organs. </a:t>
            </a:r>
          </a:p>
          <a:p>
            <a:pPr lvl="1"/>
            <a:r>
              <a:rPr lang="en-US" dirty="0" smtClean="0"/>
              <a:t>Each of these organs is comprised </a:t>
            </a:r>
            <a:br>
              <a:rPr lang="en-US" dirty="0" smtClean="0"/>
            </a:br>
            <a:r>
              <a:rPr lang="en-US" dirty="0" smtClean="0"/>
              <a:t>of different tissues, and each tissue </a:t>
            </a:r>
            <a:br>
              <a:rPr lang="en-US" dirty="0" smtClean="0"/>
            </a:br>
            <a:r>
              <a:rPr lang="en-US" dirty="0" smtClean="0"/>
              <a:t>is comprised of many similar cells.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69565" y="2566307"/>
            <a:ext cx="7646504" cy="45236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16200000">
            <a:off x="11346256" y="6012256"/>
            <a:ext cx="146065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i="1" u="sng" dirty="0" smtClean="0">
                <a:solidFill>
                  <a:srgbClr val="D6D6D6"/>
                </a:solidFill>
                <a:latin typeface="Roboto" charset="0"/>
                <a:hlinkClick r:id="rId3"/>
              </a:rPr>
              <a:t>Source: reellifescience.com</a:t>
            </a:r>
            <a:endParaRPr lang="en-US" sz="900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5899" y="79129"/>
            <a:ext cx="1879839" cy="18689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340991" y="1879361"/>
            <a:ext cx="16033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/>
              <a:t>Bacteria are single-</a:t>
            </a:r>
            <a:br>
              <a:rPr lang="en-US" sz="1400" dirty="0" smtClean="0"/>
            </a:br>
            <a:r>
              <a:rPr lang="en-US" sz="1400" dirty="0" smtClean="0"/>
              <a:t>celled organisms</a:t>
            </a:r>
            <a:endParaRPr lang="en-US" sz="1400" dirty="0"/>
          </a:p>
        </p:txBody>
      </p:sp>
      <p:sp>
        <p:nvSpPr>
          <p:cNvPr id="10" name="Rectangle 9"/>
          <p:cNvSpPr/>
          <p:nvPr/>
        </p:nvSpPr>
        <p:spPr>
          <a:xfrm>
            <a:off x="7233356" y="5903893"/>
            <a:ext cx="26792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smtClean="0"/>
              <a:t>Plants and animals </a:t>
            </a:r>
            <a:r>
              <a:rPr lang="en-US" sz="1400" dirty="0" smtClean="0"/>
              <a:t>are comprised of systems, which are made of organs, which contain tissues, which are made of cells.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5904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 Questions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5874"/>
            <a:ext cx="9747142" cy="4992395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Explain </a:t>
            </a:r>
            <a:r>
              <a:rPr lang="en-US" dirty="0"/>
              <a:t>how each of the following relate to each other: Atoms, Cells, Tissues, Systems, and Bodies.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04763" y="2760775"/>
            <a:ext cx="3254728" cy="434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8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Cells are made from molecules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982" y="1343024"/>
            <a:ext cx="8174670" cy="551497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Cells are made of a large amount of many different kinds of molecules. </a:t>
            </a:r>
          </a:p>
          <a:p>
            <a:pPr lvl="1"/>
            <a:r>
              <a:rPr lang="en-US" u="sng" dirty="0"/>
              <a:t>Molecules</a:t>
            </a:r>
            <a:r>
              <a:rPr lang="en-US" dirty="0"/>
              <a:t> are made of </a:t>
            </a:r>
            <a:r>
              <a:rPr lang="en-US" dirty="0" smtClean="0"/>
              <a:t>combinations of bonded atoms.</a:t>
            </a:r>
          </a:p>
          <a:p>
            <a:r>
              <a:rPr lang="en-US" dirty="0" smtClean="0"/>
              <a:t>One of the most important molecules in a cell are its proteins.</a:t>
            </a:r>
          </a:p>
          <a:p>
            <a:pPr lvl="1"/>
            <a:r>
              <a:rPr lang="en-US" u="sng" dirty="0" smtClean="0"/>
              <a:t>Proteins</a:t>
            </a:r>
            <a:r>
              <a:rPr lang="en-US" dirty="0" smtClean="0"/>
              <a:t> are large molecules that perform most of the functions of the cell. </a:t>
            </a:r>
            <a:endParaRPr lang="en-US" dirty="0"/>
          </a:p>
          <a:p>
            <a:pPr lvl="1"/>
            <a:r>
              <a:rPr lang="en-US" dirty="0" smtClean="0"/>
              <a:t>Proteins are like </a:t>
            </a:r>
            <a:r>
              <a:rPr lang="en-US" i="1" dirty="0" smtClean="0"/>
              <a:t>molecular machines</a:t>
            </a:r>
            <a:r>
              <a:rPr lang="en-US" dirty="0" smtClean="0"/>
              <a:t>, and there are thousands of different kinds of proteins in most cells. </a:t>
            </a:r>
          </a:p>
          <a:p>
            <a:r>
              <a:rPr lang="en-US" dirty="0" smtClean="0"/>
              <a:t>Proteins are </a:t>
            </a:r>
            <a:r>
              <a:rPr lang="en-US" u="sng" dirty="0" smtClean="0"/>
              <a:t>macromolecules</a:t>
            </a:r>
            <a:r>
              <a:rPr lang="en-US" dirty="0" smtClean="0"/>
              <a:t>, or very large molecules that are made out of smaller molecules. </a:t>
            </a:r>
          </a:p>
          <a:p>
            <a:pPr lvl="1"/>
            <a:r>
              <a:rPr lang="en-US" dirty="0" smtClean="0"/>
              <a:t>All proteins are made by stringing together specialized molecules called </a:t>
            </a:r>
            <a:r>
              <a:rPr lang="en-US" u="sng" dirty="0" smtClean="0"/>
              <a:t>amino acids</a:t>
            </a:r>
            <a:r>
              <a:rPr lang="en-US" dirty="0" smtClean="0"/>
              <a:t>. </a:t>
            </a:r>
          </a:p>
          <a:p>
            <a:pPr lvl="1"/>
            <a:r>
              <a:rPr lang="en-US" dirty="0" smtClean="0"/>
              <a:t>The order of amino acids determines the </a:t>
            </a:r>
            <a:r>
              <a:rPr lang="en-US" i="1" dirty="0" smtClean="0"/>
              <a:t>shape</a:t>
            </a:r>
            <a:r>
              <a:rPr lang="en-US" dirty="0" smtClean="0"/>
              <a:t> of the </a:t>
            </a:r>
            <a:r>
              <a:rPr lang="en-US" dirty="0" smtClean="0"/>
              <a:t>protein. This </a:t>
            </a:r>
            <a:r>
              <a:rPr lang="en-US" dirty="0" smtClean="0"/>
              <a:t>shape </a:t>
            </a:r>
            <a:r>
              <a:rPr lang="en-US" dirty="0" smtClean="0"/>
              <a:t>determines </a:t>
            </a:r>
            <a:r>
              <a:rPr lang="en-US" dirty="0" smtClean="0"/>
              <a:t>its </a:t>
            </a:r>
            <a:r>
              <a:rPr lang="en-US" i="1" dirty="0" smtClean="0"/>
              <a:t>function</a:t>
            </a:r>
            <a:r>
              <a:rPr lang="en-US" dirty="0" smtClean="0"/>
              <a:t>. </a:t>
            </a:r>
            <a:endParaRPr lang="en-US" dirty="0" smtClean="0"/>
          </a:p>
          <a:p>
            <a:pPr lvl="1"/>
            <a:r>
              <a:rPr lang="en-US" dirty="0" smtClean="0"/>
              <a:t>The visible traits of living organisms are the direct </a:t>
            </a:r>
            <a:br>
              <a:rPr lang="en-US" dirty="0" smtClean="0"/>
            </a:br>
            <a:r>
              <a:rPr lang="en-US" dirty="0" smtClean="0"/>
              <a:t>result of the shape and function of its proteins. </a:t>
            </a:r>
            <a:endParaRPr lang="en-US" dirty="0" smtClean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9220" t="32844" r="12650"/>
          <a:stretch/>
        </p:blipFill>
        <p:spPr>
          <a:xfrm>
            <a:off x="8653670" y="3395317"/>
            <a:ext cx="3313044" cy="34626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6200000">
            <a:off x="11244946" y="5910946"/>
            <a:ext cx="167866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smtClean="0">
                <a:solidFill>
                  <a:srgbClr val="7D7D7D"/>
                </a:solidFill>
                <a:latin typeface="arial" charset="0"/>
                <a:hlinkClick r:id="rId3"/>
              </a:rPr>
              <a:t>Source: faculty.southwest.tn.edu</a:t>
            </a:r>
            <a:endParaRPr lang="en-US" sz="800" i="1" dirty="0"/>
          </a:p>
        </p:txBody>
      </p:sp>
      <p:sp>
        <p:nvSpPr>
          <p:cNvPr id="9" name="Rectangle 8"/>
          <p:cNvSpPr/>
          <p:nvPr/>
        </p:nvSpPr>
        <p:spPr>
          <a:xfrm rot="16200000">
            <a:off x="11150690" y="1521553"/>
            <a:ext cx="185178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i="1" dirty="0" smtClean="0">
                <a:solidFill>
                  <a:srgbClr val="7D7D7D"/>
                </a:solidFill>
                <a:latin typeface="arial" charset="0"/>
                <a:hlinkClick r:id="rId4"/>
              </a:rPr>
              <a:t>Source: commons.wikimedia.org</a:t>
            </a:r>
            <a:endParaRPr lang="en-US" sz="900" i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10469218" y="1298712"/>
            <a:ext cx="1479110" cy="3602559"/>
            <a:chOff x="10455966" y="1020416"/>
            <a:chExt cx="1479110" cy="3602559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/>
            <a:srcRect t="3479" r="28232" b="11691"/>
            <a:stretch/>
          </p:blipFill>
          <p:spPr>
            <a:xfrm>
              <a:off x="10455966" y="1020416"/>
              <a:ext cx="1479110" cy="317661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3" name="Triangle 12"/>
            <p:cNvSpPr/>
            <p:nvPr/>
          </p:nvSpPr>
          <p:spPr>
            <a:xfrm rot="10800000">
              <a:off x="10469217" y="4180588"/>
              <a:ext cx="1450640" cy="442387"/>
            </a:xfrm>
            <a:prstGeom prst="triangle">
              <a:avLst>
                <a:gd name="adj" fmla="val 52809"/>
              </a:avLst>
            </a:prstGeom>
            <a:solidFill>
              <a:srgbClr val="FFFFFF">
                <a:alpha val="45882"/>
              </a:srgb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497957" y="1606275"/>
            <a:ext cx="2342322" cy="2042192"/>
            <a:chOff x="8564217" y="1248465"/>
            <a:chExt cx="2342322" cy="2042192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Triangle 10"/>
            <p:cNvSpPr/>
            <p:nvPr/>
          </p:nvSpPr>
          <p:spPr>
            <a:xfrm rot="5400000">
              <a:off x="9669496" y="2053613"/>
              <a:ext cx="2031700" cy="442387"/>
            </a:xfrm>
            <a:prstGeom prst="triangle">
              <a:avLst>
                <a:gd name="adj" fmla="val 49155"/>
              </a:avLst>
            </a:prstGeom>
            <a:solidFill>
              <a:srgbClr val="FFFFFF">
                <a:alpha val="45882"/>
              </a:srgb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64217" y="1248465"/>
              <a:ext cx="1971261" cy="203697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sp>
        <p:nvSpPr>
          <p:cNvPr id="16" name="Rectangle 15"/>
          <p:cNvSpPr/>
          <p:nvPr/>
        </p:nvSpPr>
        <p:spPr>
          <a:xfrm rot="16200000">
            <a:off x="11561059" y="4026213"/>
            <a:ext cx="10310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i="1" dirty="0" smtClean="0">
                <a:solidFill>
                  <a:srgbClr val="7D7D7D"/>
                </a:solidFill>
                <a:latin typeface="arial" charset="0"/>
                <a:hlinkClick r:id="rId7"/>
              </a:rPr>
              <a:t>Source: Socratic</a:t>
            </a:r>
            <a:endParaRPr lang="en-US" sz="900" i="1" dirty="0"/>
          </a:p>
        </p:txBody>
      </p:sp>
      <p:sp>
        <p:nvSpPr>
          <p:cNvPr id="17" name="Rectangle 16"/>
          <p:cNvSpPr/>
          <p:nvPr/>
        </p:nvSpPr>
        <p:spPr>
          <a:xfrm>
            <a:off x="8793066" y="1004718"/>
            <a:ext cx="1273105" cy="52322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1400" dirty="0" smtClean="0"/>
              <a:t>An amino </a:t>
            </a:r>
            <a:r>
              <a:rPr lang="en-US" sz="1400" smtClean="0"/>
              <a:t>acid </a:t>
            </a:r>
            <a:br>
              <a:rPr lang="en-US" sz="1400" smtClean="0"/>
            </a:br>
            <a:r>
              <a:rPr lang="en-US" sz="1400" smtClean="0"/>
              <a:t>molecule</a:t>
            </a:r>
            <a:endParaRPr lang="en-US" sz="1400" dirty="0"/>
          </a:p>
        </p:txBody>
      </p:sp>
      <p:sp>
        <p:nvSpPr>
          <p:cNvPr id="18" name="Rectangle 17"/>
          <p:cNvSpPr/>
          <p:nvPr/>
        </p:nvSpPr>
        <p:spPr>
          <a:xfrm>
            <a:off x="10711978" y="759552"/>
            <a:ext cx="1029448" cy="73866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1400" dirty="0" smtClean="0"/>
              <a:t>A chain of </a:t>
            </a:r>
            <a:br>
              <a:rPr lang="en-US" sz="1400" dirty="0" smtClean="0"/>
            </a:br>
            <a:r>
              <a:rPr lang="en-US" sz="1400" dirty="0" smtClean="0"/>
              <a:t>amino acid </a:t>
            </a:r>
            <a:br>
              <a:rPr lang="en-US" sz="1400" dirty="0" smtClean="0"/>
            </a:br>
            <a:r>
              <a:rPr lang="en-US" sz="1400" dirty="0" smtClean="0"/>
              <a:t>molecules</a:t>
            </a:r>
            <a:endParaRPr lang="en-US" sz="1400" dirty="0"/>
          </a:p>
        </p:txBody>
      </p:sp>
      <p:sp>
        <p:nvSpPr>
          <p:cNvPr id="19" name="Rectangle 18"/>
          <p:cNvSpPr/>
          <p:nvPr/>
        </p:nvSpPr>
        <p:spPr>
          <a:xfrm>
            <a:off x="8238996" y="5794467"/>
            <a:ext cx="1329074" cy="954107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A protein pump</a:t>
            </a:r>
            <a:br>
              <a:rPr lang="en-US" sz="1400" dirty="0" smtClean="0"/>
            </a:br>
            <a:r>
              <a:rPr lang="en-US" sz="1400" dirty="0" smtClean="0"/>
              <a:t>made</a:t>
            </a:r>
            <a:r>
              <a:rPr lang="en-US" sz="1400" dirty="0"/>
              <a:t> </a:t>
            </a:r>
            <a:r>
              <a:rPr lang="en-US" sz="1400" dirty="0" smtClean="0"/>
              <a:t>from </a:t>
            </a: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several chains </a:t>
            </a:r>
            <a:br>
              <a:rPr lang="en-US" sz="1400" smtClean="0"/>
            </a:br>
            <a:r>
              <a:rPr lang="en-US" sz="1400" smtClean="0"/>
              <a:t>of amino acids</a:t>
            </a:r>
            <a:r>
              <a:rPr lang="en-US" sz="1400" dirty="0" smtClean="0"/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0849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 Questions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5874"/>
            <a:ext cx="9747142" cy="4992395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dirty="0"/>
              <a:t>A protein is a macromolecule. What does this mean? </a:t>
            </a:r>
            <a:endParaRPr lang="en-US" dirty="0" smtClean="0"/>
          </a:p>
          <a:p>
            <a:pPr lvl="1"/>
            <a:r>
              <a:rPr lang="en-US" dirty="0" smtClean="0"/>
              <a:t>Begin </a:t>
            </a:r>
            <a:r>
              <a:rPr lang="en-US" dirty="0"/>
              <a:t>by explaining how proteins are assembled from amino acids. </a:t>
            </a:r>
            <a:endParaRPr lang="en-US" dirty="0" smtClean="0"/>
          </a:p>
          <a:p>
            <a:pPr lvl="1"/>
            <a:r>
              <a:rPr lang="en-US" dirty="0" smtClean="0"/>
              <a:t>Explain </a:t>
            </a:r>
            <a:r>
              <a:rPr lang="en-US" dirty="0"/>
              <a:t>how we know that an amino acid is a molecule and not an atom. </a:t>
            </a:r>
            <a:endParaRPr lang="en-US" dirty="0" smtClean="0"/>
          </a:p>
          <a:p>
            <a:pPr lvl="1"/>
            <a:r>
              <a:rPr lang="en-US" dirty="0" smtClean="0"/>
              <a:t>Then </a:t>
            </a:r>
            <a:r>
              <a:rPr lang="en-US" dirty="0"/>
              <a:t>explain how proteins are formed and how this results in a protein being a macromolecule. </a:t>
            </a:r>
            <a:endParaRPr lang="en-US" dirty="0" smtClean="0"/>
          </a:p>
          <a:p>
            <a:pPr lvl="0"/>
            <a:r>
              <a:rPr lang="en-US" dirty="0"/>
              <a:t>Why are proteins important? How do they affect the function of cells and of organisms?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43301" y="1303035"/>
            <a:ext cx="3254728" cy="434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4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12"/>
          <p:cNvSpPr/>
          <p:nvPr/>
        </p:nvSpPr>
        <p:spPr>
          <a:xfrm rot="1974187">
            <a:off x="10395006" y="6183619"/>
            <a:ext cx="820290" cy="490959"/>
          </a:xfrm>
          <a:prstGeom prst="rightArrow">
            <a:avLst/>
          </a:prstGeom>
          <a:solidFill>
            <a:srgbClr val="FFFFFF"/>
          </a:solidFill>
          <a:ln w="381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Cells can have organelles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884" y="1343024"/>
            <a:ext cx="11448716" cy="5514975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Most organisms have cells that have organelles.</a:t>
            </a:r>
          </a:p>
          <a:p>
            <a:pPr lvl="1"/>
            <a:r>
              <a:rPr lang="en-US" u="sng" dirty="0" smtClean="0"/>
              <a:t>Organelles</a:t>
            </a:r>
            <a:r>
              <a:rPr lang="en-US" dirty="0" smtClean="0"/>
              <a:t> are specialized structures inside cells. They contain </a:t>
            </a:r>
            <a:br>
              <a:rPr lang="en-US" dirty="0" smtClean="0"/>
            </a:br>
            <a:r>
              <a:rPr lang="en-US" dirty="0" smtClean="0"/>
              <a:t>specific proteins that enable it to perform particular functions. </a:t>
            </a:r>
          </a:p>
          <a:p>
            <a:pPr lvl="1"/>
            <a:r>
              <a:rPr lang="en-US" dirty="0" smtClean="0"/>
              <a:t>Examples of organelles include the nucleus and mitochondria. </a:t>
            </a:r>
          </a:p>
          <a:p>
            <a:r>
              <a:rPr lang="en-US" dirty="0" smtClean="0"/>
              <a:t>Plant and animal cells have an important organelle called the mitochondria.</a:t>
            </a:r>
          </a:p>
          <a:p>
            <a:pPr lvl="1"/>
            <a:r>
              <a:rPr lang="en-US" dirty="0" smtClean="0"/>
              <a:t>The </a:t>
            </a:r>
            <a:r>
              <a:rPr lang="en-US" u="sng" dirty="0" smtClean="0"/>
              <a:t>mitochondria</a:t>
            </a:r>
            <a:r>
              <a:rPr lang="en-US" dirty="0" smtClean="0"/>
              <a:t> in plant and animal cells can convert the energy in the bonds of glucose sugar molecules into forms </a:t>
            </a:r>
            <a:r>
              <a:rPr lang="en-US" dirty="0" smtClean="0"/>
              <a:t>of energy </a:t>
            </a:r>
            <a:r>
              <a:rPr lang="en-US" dirty="0" smtClean="0"/>
              <a:t>that </a:t>
            </a:r>
            <a:r>
              <a:rPr lang="en-US" dirty="0" smtClean="0"/>
              <a:t>the cell can directly use. </a:t>
            </a:r>
          </a:p>
          <a:p>
            <a:pPr lvl="1"/>
            <a:r>
              <a:rPr lang="en-US" dirty="0" smtClean="0"/>
              <a:t>The process of breaking down glucose in the mitochondria is </a:t>
            </a:r>
            <a:r>
              <a:rPr lang="en-US" u="sng" dirty="0" smtClean="0"/>
              <a:t>cellular respiration</a:t>
            </a:r>
            <a:r>
              <a:rPr lang="en-US" dirty="0" smtClean="0"/>
              <a:t>.</a:t>
            </a:r>
          </a:p>
          <a:p>
            <a:r>
              <a:rPr lang="en-US" dirty="0" smtClean="0"/>
              <a:t>When a cell absorbs oxygen and glucose sugar molecules during cellular respiration, the mitochondria rearranges these molecules to produce CO2 and H2O.</a:t>
            </a:r>
          </a:p>
          <a:p>
            <a:pPr lvl="1"/>
            <a:r>
              <a:rPr lang="en-US" dirty="0" smtClean="0"/>
              <a:t>This frees up energy stored in glucose that the </a:t>
            </a:r>
            <a:br>
              <a:rPr lang="en-US" dirty="0" smtClean="0"/>
            </a:br>
            <a:r>
              <a:rPr lang="en-US" dirty="0" smtClean="0"/>
              <a:t>cell can then use for its own needs. </a:t>
            </a:r>
          </a:p>
          <a:p>
            <a:r>
              <a:rPr lang="en-US" dirty="0" smtClean="0"/>
              <a:t>The cell stores this energy in another molecule </a:t>
            </a:r>
            <a:br>
              <a:rPr lang="en-US" dirty="0" smtClean="0"/>
            </a:br>
            <a:r>
              <a:rPr lang="en-US" dirty="0" smtClean="0"/>
              <a:t>called ATP.</a:t>
            </a:r>
          </a:p>
          <a:p>
            <a:pPr lvl="1"/>
            <a:r>
              <a:rPr lang="en-US" dirty="0" smtClean="0"/>
              <a:t>ATP works like a molecular </a:t>
            </a:r>
            <a:br>
              <a:rPr lang="en-US" dirty="0" smtClean="0"/>
            </a:br>
            <a:r>
              <a:rPr lang="en-US" dirty="0" smtClean="0"/>
              <a:t>rechargeable battery for the cell.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10648">
            <a:off x="8018550" y="4470067"/>
            <a:ext cx="3788440" cy="24200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6200000">
            <a:off x="11319485" y="3950272"/>
            <a:ext cx="152958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smtClean="0">
                <a:solidFill>
                  <a:srgbClr val="7D7D7D"/>
                </a:solidFill>
                <a:latin typeface="Roboto" charset="0"/>
                <a:hlinkClick r:id="rId3"/>
              </a:rPr>
              <a:t>Source: commons.wikimedia.org</a:t>
            </a:r>
            <a:endParaRPr lang="en-US" sz="800" i="1" dirty="0"/>
          </a:p>
        </p:txBody>
      </p:sp>
      <p:sp>
        <p:nvSpPr>
          <p:cNvPr id="6" name="Rectangle 5"/>
          <p:cNvSpPr/>
          <p:nvPr/>
        </p:nvSpPr>
        <p:spPr>
          <a:xfrm>
            <a:off x="7957294" y="4744621"/>
            <a:ext cx="11913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Glucose &amp; 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Oxygen In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186810" y="6238173"/>
            <a:ext cx="10316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CO2 &amp; </a:t>
            </a:r>
            <a:br>
              <a:rPr lang="en-US" dirty="0" smtClean="0"/>
            </a:br>
            <a:r>
              <a:rPr lang="en-US" dirty="0" smtClean="0"/>
              <a:t>H2O Out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rot="1974187">
            <a:off x="9046421" y="5306341"/>
            <a:ext cx="820290" cy="490959"/>
          </a:xfrm>
          <a:prstGeom prst="rightArrow">
            <a:avLst/>
          </a:prstGeom>
          <a:solidFill>
            <a:srgbClr val="FFFFFF"/>
          </a:solidFill>
          <a:ln w="381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235471" y="6027003"/>
            <a:ext cx="18453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i="1" dirty="0" smtClean="0"/>
              <a:t>Uncharged ATP In</a:t>
            </a:r>
            <a:br>
              <a:rPr lang="en-US" i="1" dirty="0" smtClean="0"/>
            </a:br>
            <a:r>
              <a:rPr lang="en-US" sz="1200" i="1" dirty="0" smtClean="0"/>
              <a:t/>
            </a:r>
            <a:br>
              <a:rPr lang="en-US" sz="1200" i="1" dirty="0" smtClean="0"/>
            </a:br>
            <a:r>
              <a:rPr lang="en-US" i="1" dirty="0" smtClean="0"/>
              <a:t>Charged ATP Out</a:t>
            </a:r>
            <a:endParaRPr lang="en-US" i="1" dirty="0"/>
          </a:p>
        </p:txBody>
      </p:sp>
      <p:sp>
        <p:nvSpPr>
          <p:cNvPr id="11" name="Circular Arrow 10"/>
          <p:cNvSpPr/>
          <p:nvPr/>
        </p:nvSpPr>
        <p:spPr>
          <a:xfrm rot="5400000">
            <a:off x="7760367" y="6011783"/>
            <a:ext cx="561473" cy="858251"/>
          </a:xfrm>
          <a:prstGeom prst="circular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10868" y="4815718"/>
            <a:ext cx="1967205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b="1" u="sng" dirty="0" smtClean="0"/>
              <a:t>Mitochondria</a:t>
            </a:r>
            <a:endParaRPr lang="en-US" sz="2400" b="1" u="sng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35436" y="325273"/>
            <a:ext cx="2195174" cy="244443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250947" y="991462"/>
            <a:ext cx="947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Nucleus</a:t>
            </a: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390094" y="335480"/>
            <a:ext cx="14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Mitochondria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0841305" y="2131150"/>
            <a:ext cx="12314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/>
              <a:t>Cellular</a:t>
            </a:r>
            <a:br>
              <a:rPr lang="en-US" dirty="0" smtClean="0"/>
            </a:br>
            <a:r>
              <a:rPr lang="en-US" dirty="0" smtClean="0"/>
              <a:t>Membrane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 rot="16200000">
            <a:off x="10942990" y="1099828"/>
            <a:ext cx="209704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 smtClean="0">
                <a:solidFill>
                  <a:srgbClr val="7D7D7D"/>
                </a:solidFill>
                <a:latin typeface="arial" charset="0"/>
                <a:hlinkClick r:id="rId5"/>
              </a:rPr>
              <a:t>Source: how-to-draw-cartoons-online.com</a:t>
            </a:r>
            <a:endParaRPr lang="en-US" sz="800" i="1" dirty="0"/>
          </a:p>
        </p:txBody>
      </p:sp>
      <p:cxnSp>
        <p:nvCxnSpPr>
          <p:cNvPr id="20" name="Straight Arrow Connector 19"/>
          <p:cNvCxnSpPr>
            <a:stCxn id="16" idx="2"/>
          </p:cNvCxnSpPr>
          <p:nvPr/>
        </p:nvCxnSpPr>
        <p:spPr>
          <a:xfrm>
            <a:off x="9123628" y="704812"/>
            <a:ext cx="1054043" cy="63813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8852454" y="1325216"/>
            <a:ext cx="987287" cy="218661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11138455" y="1994453"/>
            <a:ext cx="205407" cy="205407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981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 Questions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5874"/>
            <a:ext cx="9747142" cy="4992395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Chloroplasts and mitochondria are organelles. </a:t>
            </a:r>
            <a:endParaRPr lang="en-US" dirty="0" smtClean="0"/>
          </a:p>
          <a:p>
            <a:pPr lvl="1"/>
            <a:r>
              <a:rPr lang="en-US" dirty="0" smtClean="0"/>
              <a:t>What </a:t>
            </a:r>
            <a:r>
              <a:rPr lang="en-US" dirty="0"/>
              <a:t>are organelles? </a:t>
            </a:r>
            <a:endParaRPr lang="en-US" dirty="0" smtClean="0"/>
          </a:p>
          <a:p>
            <a:pPr lvl="1"/>
            <a:r>
              <a:rPr lang="en-US" dirty="0" smtClean="0"/>
              <a:t>What is the purpose of an organelle?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75823" y="547661"/>
            <a:ext cx="3254728" cy="434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85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Depth">
  <a:themeElements>
    <a:clrScheme name="Custom 2">
      <a:dk1>
        <a:srgbClr val="000000"/>
      </a:dk1>
      <a:lt1>
        <a:srgbClr val="000000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25534</TotalTime>
  <Words>1312</Words>
  <Application>Microsoft Macintosh PowerPoint</Application>
  <PresentationFormat>Widescreen</PresentationFormat>
  <Paragraphs>222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Calibri</vt:lpstr>
      <vt:lpstr>Corbel</vt:lpstr>
      <vt:lpstr>Roboto</vt:lpstr>
      <vt:lpstr>Times New Roman</vt:lpstr>
      <vt:lpstr>Arial</vt:lpstr>
      <vt:lpstr>Arial</vt:lpstr>
      <vt:lpstr>Depth</vt:lpstr>
      <vt:lpstr>Cell Biology</vt:lpstr>
      <vt:lpstr>Living Organisms are Carbon Based</vt:lpstr>
      <vt:lpstr>Group Questions </vt:lpstr>
      <vt:lpstr>Atoms, Molecules, and Cells</vt:lpstr>
      <vt:lpstr>Group Questions </vt:lpstr>
      <vt:lpstr>Cells are made from molecules</vt:lpstr>
      <vt:lpstr>Group Questions </vt:lpstr>
      <vt:lpstr>Cells can have organelles</vt:lpstr>
      <vt:lpstr>Group Questions </vt:lpstr>
      <vt:lpstr>Cellular Respiration</vt:lpstr>
      <vt:lpstr>Group Questions </vt:lpstr>
      <vt:lpstr>Chloroplasts</vt:lpstr>
      <vt:lpstr>Group Questions </vt:lpstr>
      <vt:lpstr>Cellulose</vt:lpstr>
      <vt:lpstr>Cellulose</vt:lpstr>
      <vt:lpstr>Biomass</vt:lpstr>
      <vt:lpstr>PowerPoint Presentation</vt:lpstr>
      <vt:lpstr>Group Questions </vt:lpstr>
      <vt:lpstr>Movement of Carbon in Biomass</vt:lpstr>
      <vt:lpstr>The 10% Rule</vt:lpstr>
      <vt:lpstr>Group Questions </vt:lpstr>
      <vt:lpstr>Species Productivity</vt:lpstr>
      <vt:lpstr>Group Questions 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Atmospheric Natural Resources</dc:title>
  <dc:creator>Craig Kohn</dc:creator>
  <cp:lastModifiedBy>Craig Kohn</cp:lastModifiedBy>
  <cp:revision>289</cp:revision>
  <cp:lastPrinted>2018-06-20T13:13:34Z</cp:lastPrinted>
  <dcterms:created xsi:type="dcterms:W3CDTF">2017-11-13T15:58:04Z</dcterms:created>
  <dcterms:modified xsi:type="dcterms:W3CDTF">2019-08-13T20:09:52Z</dcterms:modified>
</cp:coreProperties>
</file>